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tags/tag2.xml" ContentType="application/vnd.openxmlformats-officedocument.presentationml.tags+xml"/>
  <Override PartName="/ppt/ink/ink6.xml" ContentType="application/inkml+xml"/>
  <Override PartName="/ppt/ink/ink7.xml" ContentType="application/inkml+xml"/>
  <Override PartName="/ppt/ink/ink8.xml" ContentType="application/inkml+xml"/>
  <Override PartName="/ppt/tags/tag3.xml" ContentType="application/vnd.openxmlformats-officedocument.presentationml.tags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5"/>
  </p:notesMasterIdLst>
  <p:sldIdLst>
    <p:sldId id="337" r:id="rId2"/>
    <p:sldId id="382" r:id="rId3"/>
    <p:sldId id="368" r:id="rId4"/>
    <p:sldId id="364" r:id="rId5"/>
    <p:sldId id="369" r:id="rId6"/>
    <p:sldId id="383" r:id="rId7"/>
    <p:sldId id="386" r:id="rId8"/>
    <p:sldId id="385" r:id="rId9"/>
    <p:sldId id="387" r:id="rId10"/>
    <p:sldId id="366" r:id="rId11"/>
    <p:sldId id="389" r:id="rId12"/>
    <p:sldId id="291" r:id="rId13"/>
    <p:sldId id="292" r:id="rId14"/>
    <p:sldId id="293" r:id="rId15"/>
    <p:sldId id="294" r:id="rId16"/>
    <p:sldId id="295" r:id="rId17"/>
    <p:sldId id="299" r:id="rId18"/>
    <p:sldId id="297" r:id="rId19"/>
    <p:sldId id="298" r:id="rId20"/>
    <p:sldId id="390" r:id="rId21"/>
    <p:sldId id="397" r:id="rId22"/>
    <p:sldId id="362" r:id="rId23"/>
    <p:sldId id="400" r:id="rId24"/>
    <p:sldId id="398" r:id="rId25"/>
    <p:sldId id="399" r:id="rId26"/>
    <p:sldId id="401" r:id="rId27"/>
    <p:sldId id="402" r:id="rId28"/>
    <p:sldId id="396" r:id="rId29"/>
    <p:sldId id="388" r:id="rId30"/>
    <p:sldId id="395" r:id="rId31"/>
    <p:sldId id="403" r:id="rId32"/>
    <p:sldId id="391" r:id="rId33"/>
    <p:sldId id="404" r:id="rId34"/>
    <p:sldId id="408" r:id="rId35"/>
    <p:sldId id="407" r:id="rId36"/>
    <p:sldId id="405" r:id="rId37"/>
    <p:sldId id="406" r:id="rId38"/>
    <p:sldId id="392" r:id="rId39"/>
    <p:sldId id="311" r:id="rId40"/>
    <p:sldId id="312" r:id="rId41"/>
    <p:sldId id="318" r:id="rId42"/>
    <p:sldId id="320" r:id="rId43"/>
    <p:sldId id="409" r:id="rId44"/>
    <p:sldId id="322" r:id="rId45"/>
    <p:sldId id="323" r:id="rId46"/>
    <p:sldId id="324" r:id="rId47"/>
    <p:sldId id="325" r:id="rId48"/>
    <p:sldId id="394" r:id="rId49"/>
    <p:sldId id="410" r:id="rId50"/>
    <p:sldId id="411" r:id="rId51"/>
    <p:sldId id="339" r:id="rId52"/>
    <p:sldId id="341" r:id="rId53"/>
    <p:sldId id="412" r:id="rId54"/>
    <p:sldId id="326" r:id="rId55"/>
    <p:sldId id="327" r:id="rId56"/>
    <p:sldId id="328" r:id="rId57"/>
    <p:sldId id="329" r:id="rId58"/>
    <p:sldId id="332" r:id="rId59"/>
    <p:sldId id="333" r:id="rId60"/>
    <p:sldId id="334" r:id="rId61"/>
    <p:sldId id="335" r:id="rId62"/>
    <p:sldId id="415" r:id="rId63"/>
    <p:sldId id="424" r:id="rId64"/>
    <p:sldId id="425" r:id="rId65"/>
    <p:sldId id="416" r:id="rId66"/>
    <p:sldId id="420" r:id="rId67"/>
    <p:sldId id="421" r:id="rId68"/>
    <p:sldId id="422" r:id="rId69"/>
    <p:sldId id="423" r:id="rId70"/>
    <p:sldId id="417" r:id="rId71"/>
    <p:sldId id="419" r:id="rId72"/>
    <p:sldId id="418" r:id="rId73"/>
    <p:sldId id="413" r:id="rId7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3F26"/>
    <a:srgbClr val="FCD5B5"/>
    <a:srgbClr val="8EB4E3"/>
    <a:srgbClr val="D7E4BD"/>
    <a:srgbClr val="72C3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4" autoAdjust="0"/>
    <p:restoredTop sz="88284" autoAdjust="0"/>
  </p:normalViewPr>
  <p:slideViewPr>
    <p:cSldViewPr>
      <p:cViewPr varScale="1">
        <p:scale>
          <a:sx n="80" d="100"/>
          <a:sy n="80" d="100"/>
        </p:scale>
        <p:origin x="912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5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30:05.656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2100 2096 24575,'405'0'0,"-400"0"0,-1 0 0,1-1 0,-1 0 0,1 0 0,-1 0 0,1-1 0,-1 1 0,1-1 0,-1 0 0,0 0 0,5-4 0,41-35 0,-26 20 0,-10 9 0,0 0 0,1 2 0,0-1 0,1 2 0,0 0 0,0 1 0,1 1 0,1 0 0,-1 1 0,0 1 0,30-4 0,-30 4 0,0 1 0,0-2 0,-1 0 0,23-12 0,-10 6 0,-12 3 0,-1 0 0,23-16 0,-28 17 0,0-1 0,1 3 0,0-1 0,1 0 0,18-6 0,183-40 0,-203 49 0,-1-2 0,1 1 0,-2-1 0,1-1 0,0 1 0,15-15 0,25-18 0,-21 22 0,50-19 0,-74 33 0,9-4 0,-2-1 0,0-1 0,0 0 0,0-1 0,-2 0 0,1-1 0,-1 1 0,16-24 0,13-12 0,-32 37 0,1 0 0,-1-1 0,-1 0 0,1 0 0,-2-1 0,0 1 0,1-2 0,5-21 0,-3-3 0,6-57 0,-11 63 0,2 0 0,0 1 0,14-38 0,-15 51 0,1 0 0,-1 0 0,-1 1 0,-1-2 0,0-16 0,-4-85 0,0 43 0,3-8 0,-3-80 0,0 153 0,0 0 0,-1 1 0,0-1 0,0 1 0,-1 0 0,0 0 0,-1 0 0,0 1 0,-9-13 0,-16-28 0,25 38 0,-1 1 0,0 1 0,0 0 0,-1 0 0,0 0 0,0 1 0,-2 1 0,1-1 0,0 1 0,-1 0 0,-18-10 0,10 8 0,1 1 0,-1 1 0,-1 0 0,0 1 0,0 1 0,-23-3 0,23 4 0,1-1 0,0 0 0,-34-16 0,37 14 0,0 0 0,-1 2 0,0 0 0,0 0 0,-26-3 0,-151-16 0,66 2 0,85 13 0,0 3 0,-69-5 0,-823 13 0,759 10 0,4 0 0,160-12 0,1 2 0,0 0 0,0 0 0,0 1 0,0 0 0,0 0 0,0 1 0,0 0 0,-8 6 0,5-4 0,-1 1 0,1-2 0,-18 7 0,-258 70 0,262-73 0,1 2 0,0 0 0,1 2 0,0-1 0,1 3 0,1 0 0,0 2 0,-21 20 0,30-26 0,-1-1 0,-22 12 0,-21 16 0,27-14 0,-1-1 0,-64 35 0,-37 19 0,117-69 0,3 2 0,-1 0 0,0 0 0,1 1 0,-15 19 0,-10 8 0,14-18 0,15-13 0,0 0 0,0 0 0,0 1 0,1 0 0,0 0 0,1 0 0,0 1 0,-9 15 0,6-5 0,0 0 0,-21 28 0,17-27 0,-20 39 0,10 7 0,20-52 0,-1 0 0,-1-1 0,0 0 0,-1 0 0,-1-1 0,-11 18 0,17-27 0,-17 21 0,-26 43 0,40-58 0,-1 1 0,1 0 0,1-1 0,-1 1 0,2 0 0,0 0 0,-1 1 0,1 16 0,5 163 0,-1-177 0,1-1 0,1 1 0,0-1 0,0 0 0,2-1 0,-1 1 0,1-1 0,13 18 0,-8-10 0,14 29 0,-7-3 0,-12-29 0,0 0 0,0-1 0,1-1 0,1 1 0,0-1 0,1 0 0,15 17 0,-14-19 0,1 1 0,-2 0 0,11 20 0,6 10 0,-17-34 0,-1 1 0,1 0 0,1-1 0,-1-1 0,1 0 0,1 0 0,-1-1 0,1 0 0,1-1 0,12 6 0,10 2 0,1-2 0,46 10 0,-66-18 0,9 1 0,-2 2 0,29 11 0,-34-12 0,1 0 0,-1-1 0,1 0 0,0-2 0,36 3 0,95-7 0,-62-1 0,-16 2 0,70-1 0,-140 1 0,1 0 0,-2 0 0,1 0 0,0 0 0,0 0 0,-1 0 0,1 0 0,0 0 0,0 0 0,-1-1 0,1 1 0,0 0 0,0-1 0,0 1 0,-1 0 0,1 0 0,0-1 0,-1 1 0,1-1 0,0 0 0,0 1 0,-1 0 0,0-1 0,1 0 0,0 0 0,-1 1 0,1-1 0,-1 0 0,0 0 0,1 1 0,-1-1 0,0 0 0,1 0 0,-1 1 0,0-1 0,0 0 0,1 0 0,-1 1 0,0-1 0,0 0 0,0 0 0,0 0 0,-1 0 0,1 0 0,0 1 0,0-1 0,-1 0 0,1 0 0,0 1 0,-1-1 0,1 0 0,0 0 0,-1 1 0,1-1 0,-1 0 0,0 0 0,-5-8 0,0 1 0,0 1 0,-12-13 0,12 14 0,-13-16 0,2 0 0,-1-1 0,3-1 0,0-1 0,1-1 0,-17-45 0,31 70 0,-4-8 0,5 11 0,12 16 0,9 4 0,-8-9 0,0 1 0,-1 1 0,0 0 0,-1 0 0,-1 1 0,0 1 0,-2 0 0,11 22 0,5 10 0,-20-41 0,-1-1 0,0 0 0,0 1 0,-1 0 0,0-1 0,0 2 0,2 12 0,-4-15 0,0 0 0,-1 0 0,0 0 0,0 0 0,0 0 0,0 0 0,-1 0 0,0 0 0,-3 11 0,2-14 0,1 1 0,-1-1 0,0 0 0,0 0 0,-1 0 0,1-1 0,0 1 0,0-1 0,-1 1 0,0-1 0,0 1 0,0-1 0,0-1 0,0 2 0,0-2 0,0 1 0,-6 1 0,-63 18 0,33-12 0,-7 12 0,11-4 0,-48 16-1365,69-25-5461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5:28:48.53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78 24575,'1160'0'0,"-1132"2"0,1 1 0,0 2 0,33 9 0,-21-4 0,-23-5 0,0 1 0,0 1 0,19 9 0,29 12 0,6-1 0,-37-13 0,49 13 0,-65-22 0,1 1 0,-2 1 0,0 1 0,1 0 0,-2 1 0,1 2 0,30 23 0,-19-13 0,-6-4 0,42 39 0,-59-50 0,0 0 0,0 1 0,-1-1 0,-1 1 0,1 0 0,-1 0 0,0 1 0,-1-1 0,1 2 0,-2-2 0,4 13 0,10 59 0,15 112 0,-28-176 0,0-1 0,0 0 0,1 0 0,7 16 0,-5-14 0,0 1 0,4 24 0,-6-7 0,-3 0 0,-1 51 0,0 31 0,11-48 0,0 4 0,-9 310 0,-4-197 0,2 250 0,2-411 0,1-1 0,0 0 0,2 0 0,1 0 0,1-1 0,0 1 0,1-1 0,19 32 0,-23-46 0,6 11 0,0 0 0,2-1 0,0 0 0,1-1 0,1 0 0,1-1 0,19 17 0,-10-13 0,-1-2 0,26 25 0,-16-10 0,2 0 0,52 36 0,-72-61 0,-1-1 0,1 0 0,1 0 0,-1-2 0,0 0 0,19 3 0,43 14 0,-26-4 0,-33-13 0,-1 1 0,27 13 0,-32-14 0,0 0 0,1 0 0,0-2 0,-1 0 0,1 0 0,1-1 0,-1-1 0,18 1 0,-9-1 0,36 8 0,-21-3 0,0-3 0,0 0 0,43-3 0,-40 0 0,1 1 0,51 8 0,-37-2 0,2-2 0,87-4 0,32 1 0,-130 3 0,55 15 0,20 3 0,-63-15 0,0 0 0,72 0 0,558-9 0,-643 3 0,44 8 0,21 1 0,393-8 0,-258-5 0,429 2 0,-663 0 0,0 0 0,0-2 0,-1 1 0,1-1 0,0 0 0,0-1 0,-1 0 0,16-8 0,-20 8 0,1-1 0,0 0 0,-1 0 0,0-2 0,0 2 0,0-1 0,-1-1 0,0 0 0,1 0 0,-2 0 0,1 0 0,6-15 0,3-8 0,-1-2 0,-2 1 0,12-56 0,11-102 0,-26 132 0,-3 17 0,-1-40 0,-4 43 0,9-54 0,27-125 0,-25 149 0,-5 27 0,3-57 0,-8 84 0,1 0 0,0 0 0,1 0 0,0 0 0,8-19 0,-5 15 0,-1 0 0,5-21 0,9-121 0,-8 92 0,-2 22 0,-3 1 0,2-50 0,-7 74 0,1 0 0,0 1 0,2-1 0,10-32 0,-1 5 0,-9 29 0,-2 0 0,-1 1 0,1-24 0,-2 22 0,1 0 0,5-28 0,-5 40 0,1 1 0,-1-1 0,1 1 0,0-1 0,1 0 0,-1 2 0,1-1 0,0-1 0,0 2 0,1-1 0,0 0 0,-1 1 0,2 0 0,-1 0 0,0 0 0,1 1 0,0-1 0,-1 1 0,2 0 0,8-4 0,2 1 0,1 1 0,-1 0 0,2 2 0,-1 0 0,26-1 0,-29 2 0,-1-1 0,1-1 0,-1-1 0,0 1 0,0-1 0,-1-1 0,17-10 0,-8 5 0,30-13 0,42-12 0,-52 18 0,-1 3 0,68-17 0,137-30 0,-219 55 0,1 1 0,42-4 0,-4 1 0,-29 5 0,-24 2 0,0 1 0,0-1 0,0-1 0,19-6 0,-28 8 0,1-1 0,-1 0 0,0 1 0,0-2 0,0 1 0,0 0 0,0 0 0,-1-1 0,1 0 0,-1 0 0,0 1 0,1-1 0,-1 0 0,0-1 0,0 1 0,-1 0 0,1 0 0,-1 0 0,2-7 0,2-7 0,-1 2 0,2-1 0,0 0 0,1 1 0,0 0 0,2 0 0,0 1 0,0 0 0,1 1 0,1 0 0,1 0 0,-1 1 0,23-16 0,-13 10 0,-1-1 0,-1 0 0,0-2 0,-1 0 0,-1-2 0,-2 1 0,20-36 0,-30 51 0,0 0 0,1 0 0,0 1 0,1-1 0,0 2 0,0-1 0,0 1 0,0-1 0,9-3 0,-5 3 0,-1 0 0,-1-2 0,1 1 0,8-10 0,-1 1 0,1 0 0,36-24 0,-33 25 0,38-33 0,-55 44 0,1 1 0,0-1 0,0 1 0,1 0 0,-1 0 0,0 1 0,0-1 0,1 1 0,0 0 0,0 0 0,0 2 0,0-2 0,9 1 0,11-1 0,49 5 0,-31-1 0,114-3 0,92 4 0,-218 1 0,59 15 0,-63-11 0,0-2 0,-1-1 0,38 1 0,415-5 0,-203-3 0,-240 4 0,1 2 0,-2 2 0,57 16 0,-77-17 0,0 0 0,-1 2 0,0 0 0,14 9 0,-18-9 0,1 0 0,0-1 0,1 0 0,-1-2 0,1 1 0,0-1 0,15 2 0,1-3 0,-8-1 0,0 1 0,-1 1 0,29 8 0,-26-5 0,0-1 0,1-1 0,-1-1 0,34 1 0,100-6 0,-65-1 0,-57 2 0,34 0 0,131 15 0,-162-12 0,0 0 0,-1-2 0,2-2 0,69-11 0,-75 9 0,217-29 0,-245 32-91,1-1 0,0 1 0,-1-2 0,0 1 0,0-1 0,1 1 0,-1-2 0,0 1 0,0-1 0,0 1 0,-1-1 0,1 0 0,-1-1 0,7-5 0,2-4-6735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5:29:05.82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0 692 24575,'554'0'0,"-523"-2"0,52-9 0,-50 6 0,39-2 0,-56 6 0,-3 2 0,0-1 0,-1-1 0,1 0 0,0-1 0,0-1 0,-1 0 0,17-6 0,0-2 0,1 1 0,0 1 0,0 2 0,2 1 0,-2 1 0,2 2 0,55 1 0,184 4 0,-253 0 0,1 1 0,0 1 0,0 0 0,-1 2 0,0 0 0,31 16 0,-32-15 0,12 6 0,59 19 0,-29-20 0,80 6 0,-62-9 0,5-3 0,123-6 0,-86-1 0,397 1 0,-505 1 0,0-1 0,0 2 0,0 0 0,0 1 0,0 0 0,-1 0 0,1 2 0,-2-1 0,2 1 0,-1 0 0,13 10 0,-6-5 0,0-1 0,0 0 0,0-2 0,0 0 0,1 0 0,1-2 0,35 5 0,-9-5 0,79-3 0,-78 0 0,70 10 0,-34-2 0,49 13 0,-89-14 0,79 6 0,334-13 0,-223-4 0,368 2 0,-594 0 0,-1 0 0,0 0 0,0-1 0,1 0 0,0 0 0,-1 0 0,10-4 0,-13 4 0,0 0 0,0 0 0,-1-1 0,2 1 0,-2 0 0,1-1 0,-1 0 0,1 1 0,-1-1 0,1 0 0,-1 0 0,1 0 0,-2 1 0,1-2 0,1 1 0,-2 0 0,1 0 0,0 0 0,0 0 0,-1 0 0,0-5 0,3-27 0,-1 0 0,-5-64 0,-1 13 0,3 46 0,5-108 0,-2 129 0,1 0 0,0 0 0,2 1 0,0 0 0,1 0 0,10-20 0,-6 14 0,-1 5 0,0 0 0,18-24 0,-23 36 0,1 0 0,0 1 0,0-1 0,1 1 0,0 0 0,0 1 0,0-1 0,1 1 0,0 0 0,7-3 0,9-2 0,1 0 0,0 2 0,0 0 0,1 2 0,0 1 0,0 0 0,1 3 0,40 0 0,-24 1 0,-21-1 0,0 1 0,1 2 0,-1-1 0,32 8 0,82 21 0,-110-25 0,44 2 0,11 0 0,-26 4 0,111 14 0,-150-23 0,0 1 0,-1 0 0,1 1 0,15 7 0,-13-5 0,0 0 0,23 4 0,-6-5 0,0-3 0,-1-1 0,1-1 0,63-9 0,129-37 0,-79 12 0,-81 24 0,-39 7 0,0-3 0,27-6 0,-8-3 0,1 3 0,1 2 0,55-6 0,-66 12 0,48-14 0,-55 10 0,0 2 0,59-4 0,56 11 0,63-2 0,-124-10 0,-49 6 0,37-2 0,276 8 0,-339-1 0,-1 0 0,0 1 0,0-1 0,1 2 0,0 0 0,-2 0 0,1 1 0,9 3 0,-13-4 0,1 0 0,-1 1 0,0-1 0,0 1 0,0 0 0,-1 0 0,1 1 0,-1-1 0,0 1 0,1 0 0,-2-1 0,1 2 0,-1-1 0,1 0 0,3 7 0,6 27 0,-9-28 0,1 0 0,0 1 0,0-2 0,1 1 0,0 0 0,1-1 0,0 0 0,0 0 0,10 10 0,-9-12 0,2 0 0,-2 1 0,1 0 0,-2 1 0,1-1 0,0 1 0,6 12 0,-4-5 0,0 1 0,2-2 0,0 1 0,1-2 0,1 0 0,0 0 0,1-1 0,25 18 0,-35-27 9,2 1 1,-2-1-1,1 1 0,-2 0 0,2 0 1,-2 0-1,1 1 0,-1-1 0,0 1 0,0 0 1,-1 0-1,3 9 0,-1-1-306,-2 0 0,0-1 0,0 2 0,-1 21 0,-1-13-6529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5:29:35.69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0 120 24575,'31'0'0,"19"2"0,0-3 0,0-3 0,-1-1 0,52-12 0,-44 0 0,-23 7 0,60-11 0,19 0 0,-73 12 0,78-6 0,134 13 0,-123 4 0,-105-1 0,0 2 0,-1 1 0,0 0 0,1 2 0,30 13 0,-22-8 0,61 12 0,-86-22 0,2 0 0,-2 1 0,1-1 0,-1 2 0,1-1 0,-1 1 0,1 0 0,-2 1 0,1 0 0,0 0 0,0 0 0,-1 1 0,0 0 0,8 8 0,1 0 0,0 0 0,1-2 0,-1 0 0,2-1 0,0-1 0,0 0 0,1-1 0,19 6 0,28 13 0,1-2 0,-48-19 0,0 0 0,-1 2 0,31 17 0,-21-9 0,42 18 0,-45-24 0,-1 2 0,0 0 0,22 18 0,-39-25 0,1-1 0,0 0 0,0-1 0,-1 1 0,1-1 0,1 0 0,-1-1 0,13 3 0,0-2 0,39 0 0,9 1 0,-49 0 0,1 0 0,-2 2 0,29 12 0,-24-9 0,36 9 0,-17-11 0,51 2 0,3 1 0,-90-9 0,11 1 0,-1 0 0,0 2 0,0 0 0,27 11 0,-5 0 0,-29-12 0,0 0 0,0 0 0,-1 1 0,1 1 0,-1-1 0,1 1 0,-2 1 0,1-1 0,-1 2 0,1-1 0,-2 0 0,11 12 0,-13-10 0,2-1 0,0 0 0,-1 0 0,2-1 0,-1 0 0,0 0 0,1 0 0,1-1 0,-1 0 0,1-1 0,-1 1 0,1-2 0,9 4 0,124 58 0,-122-53 0,0 0 0,0 0 0,-1 1 0,31 31 0,-44-40 0,0 1 0,0-1 0,1 0 0,0 0 0,0-1 0,0 0 0,0 0 0,1 0 0,-1 0 0,8 1 0,13 2 0,35 4 0,-1 0 0,-26-5 0,-1-1 0,71-1 0,-69-3 0,2 0 0,53 10 0,-43-3 0,0-3 0,87-2 0,14 0 0,-64 9 0,-51-5 0,37 0 0,-30-5 0,-23-2 0,-1 1 0,1 1 0,-1 1 0,1 1 0,0 0 0,22 7 0,-16-2 0,1-2 0,0 0 0,-1-2 0,1 0 0,1-2 0,43-2 0,-38 2 0,0 1 0,0 1 0,-1 2 0,0 1 0,-1 1 0,32 13 0,-28-12 0,-24-7 0,0 1 0,-1 0 0,1 0 0,8 4 0,-15-5 0,1-1 0,-1 1 0,1-1 0,-2 1 0,2 0 0,-1-1 0,0 2 0,0-1 0,-1 0 0,1 0 0,0 1 0,-1-1 0,1 1 0,-1-1 0,0 1 0,0-1 0,1 5 0,1 13 0,0 1 0,-1 0 0,-2 0 0,0 0 0,-4 28 0,0 16 0,4 346 0,0-406 0,0 0 0,0 0 0,1 0 0,0 0 0,-1 0 0,1 0 0,1-1 0,-1 2 0,1-2 0,0 1 0,0-1 0,3 5 0,-2-5 0,0-1 0,0 0 0,0 0 0,0-1 0,0 1 0,0-1 0,0 1 0,1-1 0,0 0 0,0 0 0,-1-1 0,1 1 0,1-1 0,-2 1 0,6-1 0,46 9 0,1-3 0,67 1 0,-37-4 0,-11 8 0,-52-8 0,41 3 0,-35-5 0,0 2 0,1 0 0,-2 2 0,1 2 0,-2 0 0,1 2 0,-1 0 0,46 27 0,-51-27 0,-1-1 0,3-1 0,-2 0 0,1-2 0,1-1 0,0-1 0,0-1 0,0-1 0,35-2 0,-28 1 0,53 10 0,21 0 0,555-9 0,-321-5 0,1367 3 0,-1701 1 0,0-1 0,0 0 0,0 0 0,0-1 0,0 1 0,0-1 0,0-1 0,0 2 0,0-3 0,0 2 0,-1-1 0,1-1 0,-1 1 0,1 0 0,-1-1 0,0 0 0,0 0 0,0 0 0,0-1 0,-1 0 0,1 1 0,-1-1 0,0 0 0,3-5 0,5-10 0,-1 1 0,0-1 0,-1-1 0,-1 0 0,-1 0 0,-1-1 0,-1 1 0,0-1 0,-2-1 0,0 1 0,-2-1 0,-1-26 0,0 35 0,0-13 0,0 0 0,1 0 0,1-1 0,3 0 0,8-33 0,-7 37 0,5-37 0,-1 6 0,-7 44 0,0-1 0,1 1 0,1 0 0,8-13 0,10-23 0,53-186 0,-74 226 0,0 0 0,0 0 0,1 0 0,0 1 0,0-1 0,1 1 0,-1-1 0,1 1 0,0 0 0,1 0 0,-1 1 0,1-1 0,0 1 0,-1 0 0,2 0 0,-1 1 0,1 0 0,-1 0 0,1 0 0,0 0 0,0 1 0,0 0 0,0 0 0,8-1 0,16-1 0,0 1 0,-1 1 0,0 1 0,34 4 0,-8-2 0,-38-1 0,0-2 0,1 0 0,-1-1 0,-1-1 0,2 0 0,-2-2 0,0 1 0,0-2 0,-1 0 0,23-14 0,-26 15 0,0 1 0,1 0 0,-1 1 0,1 0 0,0 1 0,24-2 0,-22 2 0,1 0 0,0 0 0,28-11 0,30-17 0,0 4 0,117-28 0,-168 50 0,-1-1 0,1 0 0,-2-2 0,24-11 0,149-58 0,-129 54 0,-18 1 0,-37 17 0,1 0 0,-1-1 0,1 3 0,0-1 0,14-3 0,-9 3 0,0 1 0,0-3 0,14-6 0,-17 7 0,0 1 0,0-1 0,-1 1 0,2 1 0,26-3 0,2 5 0,-14 1 0,0-2 0,49-8 0,-27-1-455,1 1 0,72-3 0,-108 12-6371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30:05.656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2100 2096 24575,'405'0'0,"-400"0"0,-1 0 0,1-1 0,-1 0 0,1 0 0,-1 0 0,1-1 0,-1 1 0,1-1 0,-1 0 0,0 0 0,5-4 0,41-35 0,-26 20 0,-10 9 0,0 0 0,1 2 0,0-1 0,1 2 0,0 0 0,0 1 0,1 1 0,1 0 0,-1 1 0,0 1 0,30-4 0,-30 4 0,0 1 0,0-2 0,-1 0 0,23-12 0,-10 6 0,-12 3 0,-1 0 0,23-16 0,-28 17 0,0-1 0,1 3 0,0-1 0,1 0 0,18-6 0,183-40 0,-203 49 0,-1-2 0,1 1 0,-2-1 0,1-1 0,0 1 0,15-15 0,25-18 0,-21 22 0,50-19 0,-74 33 0,9-4 0,-2-1 0,0-1 0,0 0 0,0-1 0,-2 0 0,1-1 0,-1 1 0,16-24 0,13-12 0,-32 37 0,1 0 0,-1-1 0,-1 0 0,1 0 0,-2-1 0,0 1 0,1-2 0,5-21 0,-3-3 0,6-57 0,-11 63 0,2 0 0,0 1 0,14-38 0,-15 51 0,1 0 0,-1 0 0,-1 1 0,-1-2 0,0-16 0,-4-85 0,0 43 0,3-8 0,-3-80 0,0 153 0,0 0 0,-1 1 0,0-1 0,0 1 0,-1 0 0,0 0 0,-1 0 0,0 1 0,-9-13 0,-16-28 0,25 38 0,-1 1 0,0 1 0,0 0 0,-1 0 0,0 0 0,0 1 0,-2 1 0,1-1 0,0 1 0,-1 0 0,-18-10 0,10 8 0,1 1 0,-1 1 0,-1 0 0,0 1 0,0 1 0,-23-3 0,23 4 0,1-1 0,0 0 0,-34-16 0,37 14 0,0 0 0,-1 2 0,0 0 0,0 0 0,-26-3 0,-151-16 0,66 2 0,85 13 0,0 3 0,-69-5 0,-823 13 0,759 10 0,4 0 0,160-12 0,1 2 0,0 0 0,0 0 0,0 1 0,0 0 0,0 0 0,0 1 0,0 0 0,-8 6 0,5-4 0,-1 1 0,1-2 0,-18 7 0,-258 70 0,262-73 0,1 2 0,0 0 0,1 2 0,0-1 0,1 3 0,1 0 0,0 2 0,-21 20 0,30-26 0,-1-1 0,-22 12 0,-21 16 0,27-14 0,-1-1 0,-64 35 0,-37 19 0,117-69 0,3 2 0,-1 0 0,0 0 0,1 1 0,-15 19 0,-10 8 0,14-18 0,15-13 0,0 0 0,0 0 0,0 1 0,1 0 0,0 0 0,1 0 0,0 1 0,-9 15 0,6-5 0,0 0 0,-21 28 0,17-27 0,-20 39 0,10 7 0,20-52 0,-1 0 0,-1-1 0,0 0 0,-1 0 0,-1-1 0,-11 18 0,17-27 0,-17 21 0,-26 43 0,40-58 0,-1 1 0,1 0 0,1-1 0,-1 1 0,2 0 0,0 0 0,-1 1 0,1 16 0,5 163 0,-1-177 0,1-1 0,1 1 0,0-1 0,0 0 0,2-1 0,-1 1 0,1-1 0,13 18 0,-8-10 0,14 29 0,-7-3 0,-12-29 0,0 0 0,0-1 0,1-1 0,1 1 0,0-1 0,1 0 0,15 17 0,-14-19 0,1 1 0,-2 0 0,11 20 0,6 10 0,-17-34 0,-1 1 0,1 0 0,1-1 0,-1-1 0,1 0 0,1 0 0,-1-1 0,1 0 0,1-1 0,12 6 0,10 2 0,1-2 0,46 10 0,-66-18 0,9 1 0,-2 2 0,29 11 0,-34-12 0,1 0 0,-1-1 0,1 0 0,0-2 0,36 3 0,95-7 0,-62-1 0,-16 2 0,70-1 0,-140 1 0,1 0 0,-2 0 0,1 0 0,0 0 0,0 0 0,-1 0 0,1 0 0,0 0 0,0 0 0,-1-1 0,1 1 0,0 0 0,0-1 0,0 1 0,-1 0 0,1 0 0,0-1 0,-1 1 0,1-1 0,0 0 0,0 1 0,-1 0 0,0-1 0,1 0 0,0 0 0,-1 1 0,1-1 0,-1 0 0,0 0 0,1 1 0,-1-1 0,0 0 0,1 0 0,-1 1 0,0-1 0,0 0 0,1 0 0,-1 1 0,0-1 0,0 0 0,0 0 0,0 0 0,-1 0 0,1 0 0,0 1 0,0-1 0,-1 0 0,1 0 0,0 1 0,-1-1 0,1 0 0,0 0 0,-1 1 0,1-1 0,-1 0 0,0 0 0,-5-8 0,0 1 0,0 1 0,-12-13 0,12 14 0,-13-16 0,2 0 0,-1-1 0,3-1 0,0-1 0,1-1 0,-17-45 0,31 70 0,-4-8 0,5 11 0,12 16 0,9 4 0,-8-9 0,0 1 0,-1 1 0,0 0 0,-1 0 0,-1 1 0,0 1 0,-2 0 0,11 22 0,5 10 0,-20-41 0,-1-1 0,0 0 0,0 1 0,-1 0 0,0-1 0,0 2 0,2 12 0,-4-15 0,0 0 0,-1 0 0,0 0 0,0 0 0,0 0 0,0 0 0,-1 0 0,0 0 0,-3 11 0,2-14 0,1 1 0,-1-1 0,0 0 0,0 0 0,-1 0 0,1-1 0,0 1 0,0-1 0,-1 1 0,0-1 0,0 1 0,0-1 0,0-1 0,0 2 0,0-2 0,0 1 0,-6 1 0,-63 18 0,33-12 0,-7 12 0,11-4 0,-48 16-1365,69-25-5461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5:35:29.81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1886 2005 24575,'1588'0'0,"-1579"0"0,-1-1 0,1 1 0,0-2 0,0 1 0,-1-2 0,0 1 0,0-1 0,1 0 0,-1-1 0,8-3 0,5-7 0,-1 0 0,23-20 0,-39 30 0,3-1 0,-1-2 0,0 1 0,0-1 0,-1 0 0,0 0 0,1-1 0,-2 1 0,1-1 0,-2 0 0,5-10 0,-1-7 0,0 1 0,4-30 0,-8 33 0,1 1 0,1 0 0,1 0 0,13-31 0,88-169 0,-98 200 0,-2 1 0,10-40 0,-3 8 0,-4 18 0,0 2 0,16-38 0,-22 60 0,1-1 0,0 2 0,1-1 0,-1 1 0,2-1 0,-1 1 0,1 1 0,10-9 0,0 3 0,1 0 0,1 2 0,0 1 0,0 0 0,1 1 0,1 1 0,22-7 0,11-4 0,-38 12 0,0 0 0,2 2 0,-1 1 0,0-1 0,0 2 0,21-1 0,127 4 0,-95 1 0,2-2 0,117-17 0,-51-13 0,-86 17 0,-1 2 0,2 3 0,78-3 0,-94 9 0,40-6 0,23-1 0,-64 7 0,-1-2 0,38-10 0,38-5 0,-56 15 0,71-10 0,-34 5 0,-58 7 0,60-12 0,-42 5 0,79-5 0,-62 9 0,64-14 0,47-4 0,231 21 0,-210 5 0,345-2 0,-525 1 0,0 1 0,34 9 0,6-1 0,100 14 0,60 13 0,-105-16 0,-49-7 0,101 37 0,-135-39 0,-28-11 0,-1 1 0,0 0 0,0-1 0,0 2 0,0-1 0,0 1 0,0 0 0,-1-1 0,0 2 0,1-1 0,-1 0 0,0 1 0,-1-1 0,1 1 0,0 0 0,3 6 0,0 5 0,0 0 0,-1 0 0,4 24 0,-7-27 0,1 0 0,0 0 0,1 0 0,0-1 0,1 0 0,-1 0 0,9 11 0,-5-12 0,0 0 0,-1 1 0,1 0 0,-2 0 0,0 1 0,-1 0 0,0-1 0,0 2 0,-1-1 0,-1 0 0,0 1 0,1 13 0,-5 64 0,0-66 0,0-2 0,2 1 0,5 36 0,-5-54 0,0 0 0,1-1 0,-1 1 0,1-1 0,-1 1 0,1-1 0,1 1 0,0-1 0,-1 0 0,1 0 0,0-1 0,0 1 0,1 0 0,-1-1 0,0 1 0,1-1 0,1 0 0,5 3 0,-2-2 0,1 0 0,0-1 0,0 0 0,0-1 0,0 0 0,0 0 0,0-1 0,15 1 0,-15-1 0,0 0 0,-1 1 0,0 0 0,0 1 0,1 0 0,-1 0 0,-1 0 0,1 1 0,9 6 0,-7-4 0,0-1 0,0 1 0,1-3 0,18 8 0,34 2 0,-1 5 0,114 45 0,-159-56 0,-1-1 0,1-1 0,0 0 0,0-2 0,0 0 0,20 1 0,109-4 0,-94 0 0,-4-2 0,-16 1 0,44 2 0,-67 1 0,0-1 0,1 1 0,-1 0 0,1 0 0,-1 1 0,0 1 0,0 0 0,15 8 0,169 108 0,-127-78 0,113 97 0,-171-131 0,0 0 0,-2 1 0,1-1 0,0 1 0,-1 0 0,-1 1 0,0 0 0,0-1 0,4 15 0,12 21 0,-11-30 0,-1-2 0,2 1 0,0-2 0,1 0 0,0 0 0,27 19 0,-13-10 0,-5-4 0,2-2 0,38 21 0,10 6 0,-61-35 0,-1 1 0,0 1 0,15 16 0,18 17 0,86 57 0,-123-96 0,0-1 0,1 1 0,-1 0 0,1-2 0,-1 1 0,1 0 0,0-1 0,-1 0 0,11 1 0,58-3 0,-45 0 0,107-1 0,-133 1 0,0 1 0,0-1 0,0 1 0,1-1 0,-1-1 0,0 2 0,0-2 0,0 1 0,0-1 0,-1 1 0,1-1 0,0 0 0,0 0 0,-1 0 0,5-5 0,-3 2 0,0 0 0,0 0 0,-1-1 0,0 0 0,0 0 0,0 0 0,3-9 0,0-6 0,-1-1 0,-1 0 0,3-36 0,-5-233 0,-5 143 0,3 84 0,-2 23 0,3 0 0,10-78 0,-2 49 0,-2-1 0,-7-137 0,-2 91 0,2-393 0,0 501 0,0 0 0,-1 0 0,0 0 0,0 0 0,-2 0 0,1 0 0,-7-15 0,7 19 0,0 0 0,-1 0 0,0 0 0,-1 1 0,1-1 0,-1 1 0,0 0 0,0 0 0,0 0 0,0 1 0,-1-1 0,1 1 0,-11-5 0,-168-79 0,141 69 0,-1 3 0,-66-15 0,-42 7 0,122 19 0,0 1 0,-45 0 0,42 3 0,-62-8 0,-98-16 0,113 15 0,-20 2 0,-118 7 0,87 3 0,-605-3 0,723-1 0,2 0 0,-1 0 0,0-1 0,1 0 0,-1 0 0,1-1 0,-1-1 0,-11-6 0,-5-4 0,-40-28 0,8 4 0,45 31 0,0 1 0,0 0 0,-27-7 0,-18-6 0,48 14 0,-14-6 0,-1 1 0,-28-8 0,30 13 0,3-1 0,-1 1 0,-44-4 0,-41-2 0,-5-1 0,95 12 0,2-1 0,-2 1 0,1-3 0,1 1 0,-1-2 0,-17-5 0,2 0 0,0 2 0,0 1 0,-60-5 0,-5 0 0,25 4 0,-1 2 0,-95 7 0,46 0 0,-640-2 0,747 1 0,0 1 0,0 1 0,0 0 0,1 1 0,-1 0 0,1 1 0,0 1 0,-15 9 0,5-4 0,-30 10 0,-14-2 0,-1-3 0,0-3 0,-104 6 0,-12-19 0,-18 1 0,159 4 0,-50 12 0,21 4 0,48-14 0,0 0 0,0-2 0,-24 4 0,-206-7 0,129-4 0,-1805 2 0,1873-3 0,-55-9 0,42 3 0,-81-11 0,54 7 0,-103-2 0,-592 15 0,343 1 0,429 1 0,0 0 0,1 2 0,-1-1 0,1 3 0,0 0 0,0 0 0,-24 13 0,24-10 0,-1-1 0,0 0 0,0-1 0,0-2 0,-1-1 0,-27 4 0,32-7 0,0 2 0,0 0 0,1 1 0,-21 7 0,19-5 0,0 0 0,0-2 0,-24 3 0,-30-2 0,-48 6 0,106-10 0,-1 1 0,2 1 0,-1 0 0,0 0 0,1 2 0,-1 0 0,1 0 0,0 1 0,1 0 0,0 1 0,0 1 0,0 0 0,1 0 0,1 0 0,-1 2 0,1-1 0,-10 14 0,-2 3 0,2-1 0,1 2 0,1 1 0,1 1 0,-15 38 0,20-37 0,1-1 0,-1 1 0,-26 45 0,33-70 0,0-1 0,0 1 0,-1-1 0,1 0 0,-1 0 0,-1 0 0,2-1 0,-1 0 0,-1 0 0,0 0 0,0 0 0,1-1 0,-8 2 0,4-1 0,0 0 0,1 1 0,0 0 0,0 0 0,-13 11 0,12-7 0,0 1 0,0 0 0,2 1 0,-1 0 0,1 0 0,-7 15 0,-30 69 0,30-60 0,9-21 0,2-1 0,-1 2 0,1-1 0,0 0 0,-1 26 0,6 71 0,1-45 0,-2-55 0,1 1 0,0-1 0,1 0 0,0 0 0,1 0 0,0-1 0,1 1 0,-1-1 0,1 0 0,1 0 0,0-1 0,1 1 0,0-1 0,0-1 0,0 1 0,1-1 0,0-1 0,14 10 0,-13-12 0,0 0 0,0-1 0,0 0 0,1-1 0,0 0 0,15 1 0,-13-1 0,-1-1 0,1 2 0,22 7 0,14 13 0,1 2 0,-2 3 0,49 37 0,-71-49 0,1-2 0,0-1 0,32 12 0,45 22 0,-86-38 0,0 0 0,0-2 0,1 0 0,0-1 0,0-1 0,1 0 0,-1-2 0,32 3 0,-24-3 45,-2 1-1,33 11 0,24 5-1542,-68-18-5328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5:35:54.84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1218 0 24575,'2142'0'0,"-2115"2"0,48 8 0,11 1 0,-67-9 0,0 1 0,0 0 0,0 1 0,26 10 0,71 34 0,-20-7 0,-68-30 0,2 0 0,-1-2 0,1-2 0,0-1 0,54 5 0,302-10 0,-169-4 0,1045 3 0,-1239 2 0,-2 1 0,1 1 0,1 0 0,-2 2 0,38 15 0,41 10 0,-90-27 0,1-1 0,-1 2 0,1-1 0,-2 2 0,1-1 0,0 1 0,-1 1 0,13 11 0,-14-12 0,0 1 0,1 0 0,0-1 0,0 0 0,1-1 0,0 0 0,-1-1 0,2 1 0,16 3 0,192 29 0,-157-29 0,1-2 0,0-3 0,72-5 0,-24 0 0,-50 1 0,-32-2 0,0 3 0,1 1 0,36 6 0,-55-5 0,-1 1 0,1 0 0,-1 0 0,1 2 0,-1-2 0,12 9 0,-18-9 0,-1-1 0,1 0 0,-1 1 0,0 0 0,0 0 0,0 0 0,0 0 0,0 1 0,-1-1 0,0 1 0,0-1 0,1 1 0,-2 0 0,1 0 0,-1-1 0,1 2 0,-1-1 0,1 7 0,1 20 0,-4 64 0,-1-68 0,2-1 0,1 1 0,6 41 0,3-2 0,-4 0 0,-3 0 0,-5 77 0,0-28 0,2 1751 0,1-1843 0,2 0 0,0 0 0,14 44 0,-10-38 0,8 51 0,-12 187 0,-6-138 0,3 878 0,24-692 0,-2-11 0,-21-300 0,-1 0 0,-1 0 0,1 0 0,-1 1 0,1-1 0,-1 0 0,0 0 0,0 0 0,-1 0 0,1 0 0,-2 0 0,2-1 0,-1 1 0,-1-1 0,1 1 0,-4 3 0,2-4 0,0 1 0,0-1 0,0 0 0,-1 0 0,0 0 0,0-1 0,0 1 0,1-1 0,-2-1 0,1 1 0,-10 2 0,-278 41 0,150-25 0,-98 35 0,144-28 0,-71 7 0,101-22 0,-104 32 0,108-26 0,-3-1 0,1-3 0,-1-3 0,-1-3 0,-128-2 0,-372-7 0,520-3 0,0-1 0,0-2 0,1-2 0,-68-24 0,-56-11 0,102 35 0,1 3 0,-118 4 0,-3 0 0,131-4 0,0-3 0,1-3 0,-82-27 0,105 29 0,-15-3 0,-2 3 0,1 1 0,-73-2 0,-153 10 0,129 4 0,11-5 0,-151 4 0,98 20 0,164-17 0,0 2 0,-33 14 0,34-11 0,0-3 0,-38 10 0,4-10 0,0-4 0,-100-4 0,48-2 0,-1522 3 0,1621-1 0,0 0 0,0 0 0,-1-1 0,1-1 0,1 0 0,-1 0 0,0 0 0,0-2 0,1 1 0,0-1 0,0 0 0,-9-8 0,-9-7 0,2-3 0,-33-33 0,51 46 0,-1 1 0,1-2 0,1 0 0,0 0 0,-6-16 0,-1-2 0,1 2 0,1 0 0,1-1 0,2-1 0,0 1 0,2-2 0,-4-48 0,8-181 0,4 128 0,-2-1100 0,2 1200 0,8-48 0,2-16 0,-13-140 0,3-44 0,5 220 0,19-77 0,-13 77 0,7-74 0,-14-329 0,-8 267 0,2-1355-1365,0 1525-5461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5:35:58.19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208 0 24575,'0'7'0,"-1"0"0,0-1 0,0 1 0,0 0 0,-2 0 0,1-1 0,0 0 0,-1 0 0,0 0 0,0 0 0,-5 6 0,-7 10 0,-28 30 0,5-6 0,20-20 0,14-19 0,-1 1 0,1-1 0,-1-1 0,-1 1 0,1 0 0,-1-1 0,0-1 0,-11 9 0,10-13 0,10-9 0,11-11 0,-1 6 0,-1-1 0,-1 0 0,1-1 0,-3 0 0,1 0 0,-1-2 0,-1 2 0,-1-3 0,0 2 0,4-21 0,-9 33 0,-2 1 0,1 0 0,1-1 0,-1 1 0,1 0 0,-1 0 0,1 0 0,1 0 0,-2 0 0,1 0 0,1 1 0,0-1 0,4-4 0,-3 5 0,0 0 0,0 0 0,0 0 0,0 2 0,0-2 0,1 1 0,-1 0 0,1 1 0,-2-1 0,2 1 0,4 0 0,10-1 0,-1 1 0,0-1 0,31 5 0,-44-4 0,1 2 0,-2-1 0,1 0 0,0 1 0,-1 0 0,2 0 0,-2 0 0,1 1 0,-1 0 0,0-1 0,0 2 0,0-1 0,0 0 0,4 6 0,-2-2 0,0 1 0,-1 1 0,0 0 0,-1-1 0,5 17 0,-5-16 0,0 0 0,0 0 0,1 0 0,0 0 0,9 11 0,13 14-1365,-14-19-5461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3:53:21.64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0 323 24575,'36'0'0,"-21"-2"0,-1 2 0,1 0 0,0 1 0,0 0 0,0 2 0,-1-1 0,0 2 0,19 5 0,-1 6 0,1-2 0,0-2 0,1 0 0,0-3 0,0 0 0,2-3 0,69 3 0,1603-9 0,-1687 1 0,0 3 0,36 8 0,-20-4 0,-24-4 0,-1 0 0,0 2 0,-1-1 0,15 9 0,12 4 0,-32-14 0,0 1 0,0 0 0,-1 0 0,0 0 0,0 1 0,-1-1 0,1 1 0,6 9 0,18 17 0,-6-15 0,1 0 0,1-2 0,0 0 0,48 16 0,-37-15 0,51 28 0,-73-33 0,-1 0 0,1 2 0,14 15 0,14 12 0,120 90 0,-54-51 0,-105-75 0,0 0 0,-1 0 0,1 0 0,-1 0 0,0 1 0,1 0 0,-2 0 0,1-1 0,0 2 0,-1-1 0,1-1 0,-1 2 0,-1-1 0,1 0 0,1 9 0,-2 7 0,0 1 0,-2 22 0,0-9 0,-2 530 0,6-314 0,-4-220 0,-11 59 0,2-18 0,4-9 0,-1-5 0,0 67 0,9 342 0,-1-460 0,0-1 0,0 0 0,1 0 0,0 1 0,0-1 0,0 0 0,1 0 0,0 1 0,-1-1 0,2-1 0,0 2 0,5 6 0,-1-3 0,0 0 0,1-2 0,0 1 0,1-1 0,12 9 0,212 152 0,-222-160 0,0 1 0,0 1 0,-1 0 0,16 20 0,15 15 0,-37-42 0,0 0 0,0 0 0,-1-1 0,2 0 0,-1 0 0,0 1 0,1-2 0,-1 1 0,1 0 0,-1-1 0,1 0 0,9 1 0,5-2 0,39-1 0,-42-1 0,0 2 0,27 2 0,82 11 0,2-4 0,127-11 0,-89 1 0,-165 1 0,72-1 0,125 16 0,-156-11 0,0-1 0,45-3 0,-44 0 0,77 7 0,-94-2 0,0 2 0,0 1 0,34 15 0,25 8 0,-36-19 0,1-1 0,0-3 0,72 3 0,155-11 0,-127-2 0,580 2 0,-710-1 0,1-2 0,-1 0 0,1-1 0,29-10 0,14-4 0,-54 16 0,0 0 0,1-1 0,-1 0 0,0-1 0,11-6 0,-15 7 0,-1 0 0,0 0 0,0 0 0,0 0 0,-1-1 0,0 0 0,0 0 0,0 1 0,0-2 0,0 1 0,3-8 0,1-4 0,-2 0 0,1 0 0,-3-1 0,1 1 0,-1-2 0,0-25 0,6-31 0,-4 43 0,8-35 0,-3-1 0,1-81 0,-12-272 0,1 410 0,0-1 0,2 1 0,-1-1 0,2 1 0,-1-1 0,1 2 0,1-1 0,-1-1 0,2 2 0,8-16 0,-6 11 0,-1-1 0,0 0 0,-1 1 0,-1-2 0,-1 1 0,0 0 0,2-27 0,-7-114 0,0 69 0,0-31 0,4-151 0,9 186 0,-6 52 0,2-40 0,-7 61 0,1 1 0,0-2 0,-1 1 0,2 1 0,0 0 0,0-1 0,1 1 0,0-1 0,1 1 0,0 0 0,0 0 0,1 1 0,6-9 0,-3 7 0,-2 0 0,0 0 0,0 0 0,4-13 0,-5 12 0,-1 1 0,1 0 0,1 0 0,12-14 0,-15 19 0,2 0 0,0 0 0,0 1 0,0 0 0,0-1 0,0 2 0,1 0 0,0-1 0,0 1 0,0 1 0,0-1 0,9-2 0,0 2 0,0 1 0,0 0 0,0 2 0,21 0 0,440 4 0,-325-5 0,-128 1 0,-1-3 0,31-6 0,-29 4 0,44-2 0,-48 7 0,-1-2 0,1 0 0,-2-1 0,2 0 0,-1-2 0,-1-1 0,34-13 0,-38 13 0,1 1 0,1 0 0,-1 1 0,1 1 0,26-3 0,78 4 0,-5 1 0,-99-2 0,1 0 0,-2-1 0,1-1 0,0-1 0,-1 0 0,0 0 0,0-2 0,16-11 0,-5 4 0,36-15 0,-45 23 0,-1-1 0,1-1 0,19-16 0,-24 15 0,1 2 0,0 0 0,0 0 0,1 1 0,0 1 0,15-5 0,49-11 0,131-59 0,-198 78 0,0-1 0,1 1 0,-1 0 0,0 1 0,1 1 0,0-1 0,12 2 0,41-6 0,-62 6 0,2-2 0,-1 1 0,0-1 0,1 0 0,-2 0 0,1 0 0,0 0 0,0-1 0,-1 1 0,0-1 0,6-6 0,33-42 0,-12 12 0,-23 30 0,1-2 0,-2 1 0,0-1 0,6-11 0,-3 2 0,-3 8 0,-1 0 0,-1-1 0,0 1 0,0 0 0,-1-2 0,-1 1 0,1-18 0,-4-97 0,-1 59 0,1 2-1365,1 51-5461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31:39.02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2910 24575,'23'2'0,"-1"1"0,1 1 0,-1 1 0,1 0 0,-2 3 0,29 11 0,-36-12 0,0 1 0,0 0 0,-1 1 0,21 18 0,-23-17 0,2 0 0,-1-1 0,1-1 0,0 0 0,15 7 0,14 3 0,-1 2 0,39 27 0,-52-27 0,-22-15 0,0-1 0,0 0 0,-1 0 0,2 0 0,-1-1 0,0 0 0,0 0 0,1-1 0,10 3 0,-12-4 0,53 9 0,98 5 0,-123-12 0,43 6 0,-42-3 0,37 0 0,-45-4 0,0-1 0,41 11 0,-36-7 0,1-2 0,0-1 0,49-3 0,-49 0 0,1 1 0,0 1 0,38 8 0,87 11 0,-67-10 0,25-1 0,155-8 0,-126-3 0,2616 2 0,-2751 0 0,1-2 0,-1 1 0,1-1 0,-1-1 0,0 0 0,1 0 0,-2-1 0,1 0 0,0 0 0,12-10 0,-7 4 0,0-1 0,0 0 0,-1-1 0,-1-1 0,16-18 0,-21 20 0,0-1 0,0 0 0,-1-1 0,0 1 0,-1-1 0,-1-1 0,0 1 0,-1-1 0,0 0 0,-1 0 0,-1 0 0,1-26 0,0 17 0,0 2 0,0-2 0,3 1 0,0 1 0,0 0 0,2 0 0,20-38 0,-10 27 0,-14 23 0,1 0 0,-1 1 0,2-1 0,-1 1 0,1 1 0,0-1 0,1 1 0,11-10 0,21-17 0,-30 26 0,0 0 0,1 0 0,0 0 0,0 1 0,1 1 0,21-11 0,-11 8 0,1 2 0,0 0 0,1 1 0,-1 1 0,1 2 0,33-3 0,-29 5 0,43-8 0,-41 4 0,35-1 0,637 4 0,-341 4 0,752-2 0,-1082-2 0,-1-1 0,1-1 0,35-11 0,-33 7 0,1 1 0,43-2 0,28-3 0,-39 3 0,-62 8 0,0 1 0,-1 0 0,1 0 0,0 0 0,0 1 0,-1-1 0,1 0 0,0 1 0,-1 0 0,1 0 0,0 0 0,0 0 0,-1 0 0,5 3 0,27 28 0,-30-27 0,0-1 0,-1 1 0,2-1 0,-1 0 0,1 0 0,-1-1 0,2 1 0,-2-1 0,1 0 0,8 3 0,10-2 0,-2-1 0,2 0 0,-1-1 0,1-2 0,41-3 0,0 0 0,57 4 0,84-3 0,-197 2 0,-1-1 0,1 0 0,-1 0 0,1-1 0,-1 0 0,1 1 0,-1-2 0,0 0 0,0 0 0,0 0 0,-1-1 0,1-1 0,-1 2 0,0-2 0,0 0 0,0 0 0,-1-1 0,1 1 0,-1-1 0,-1 0 0,5-7 0,21-36 0,-21 34 0,0 1 0,0-2 0,-1 0 0,-1 0 0,-1 1 0,0-2 0,-1 0 0,4-21 0,-4-37 0,-6-107 0,-2 63 0,4-291 0,-2 404 0,1-1 0,0 1 0,0 0 0,1 0 0,1 0 0,-2 0 0,2 0 0,-1 0 0,2 1 0,-1-1 0,0 0 0,1 0 0,0 1 0,0 0 0,0 0 0,1 0 0,0 0 0,-1 0 0,2 1 0,-1 0 0,1 0 0,-1 0 0,2 0 0,-1 1 0,0 0 0,0 0 0,1 0 0,10-3 0,5-3 0,80-35 0,-81 34 0,1 1 0,0 2 0,0 0 0,1 1 0,-1 1 0,2 1 0,24-1 0,162 4 0,-98 4 0,428-3 0,-529 1 0,0 0 0,0 1 0,0 1 0,-1-1 0,1 1 0,-1 1 0,1 0 0,-1 0 0,0 1 0,11 9 0,-6-6 0,-1-1 0,1 0 0,21 7 0,6 1 0,63 32 0,-20-8 0,-72-33 0,-2 0 0,1 0 0,-2 1 0,16 13 0,-14-11 0,0 0 0,24 13 0,168 67 0,-137-62 0,-54-21 0,0 1 0,0 0 0,0 1 0,-1 1 0,-1 0 0,14 14 0,25 20 0,-36-34 0,0 0 0,-1 2 0,-1-1 0,0 2 0,0 0 0,-2 0 0,17 25 0,-20-27 0,6 12 0,1-1 0,1 0 0,27 30 0,3 1 0,-31-35 0,1 0 0,19 17 0,81 60 0,-81-71 0,-27-20 0,-1 0 0,0 0 0,0 1 0,0 0 0,-1 0 0,1-1 0,-1 2 0,0-1 0,0 1 0,6 10 0,2 7 0,1-1 0,1 1 0,1-2 0,1 1 0,27 24 0,-9-8 0,-25-26 0,1 1 0,17 12 0,-22-20 0,-1-1 0,1 0 0,0 0 0,-1 0 0,2-1 0,-1 1 0,0-2 0,0 1 0,1-1 0,7 2 0,42 2 0,0-3 0,58-4 0,-10-1 0,-88 3 0,-2 0 0,0 1 0,0-1 0,-1-1 0,2 0 0,-1-1 0,-1-1 0,1 0 0,-1 0 0,1-1 0,13-7 0,15-10 0,77-28 0,-68 30 0,34-21 0,-29 11 0,79-47 0,-113 64 0,-9 3 0,1 1 0,-1-1 0,0-1 0,-1 1 0,0-2 0,-1 1 0,0-2 0,-1 0 0,0 0 0,-1 0 0,0-2 0,10-23 0,-15 31 0,7-15 0,1-1 0,-3 0 0,0 0 0,-1-2 0,-1 1 0,-1 0 0,3-35 0,-8-168 0,-2 94 0,2 119 0,-1 1 0,-1 0 0,0 0 0,0 0 0,-1 0 0,-9-23 0,-2 4 0,-22-34 0,-3-9 0,30 58 0,0 1 0,-1 1 0,-14-17 0,-12-18 0,8 7 0,-2 1 0,-1 2 0,-56-54 0,68 76 0,-1 1 0,-1 0 0,0 2 0,0 0 0,-1 1 0,-41-17 0,-23-9 0,-22-11 0,26 16 0,48 19 0,-68-21 0,38 19 0,1-2 0,1-3 0,-68-34 0,114 47 0,-1 1 0,-1 1 0,1 0 0,-1 2 0,0-1 0,-1 3 0,1-1 0,0 2 0,-28-1 0,4 3 0,19 1 0,0-1 0,1-1 0,-1 0 0,1-1 0,-1-2 0,1-1 0,-25-8 0,-38-19 0,-166-37 0,114 42 0,-43-9 0,100 20 0,48 11 0,-59-18 0,45 9 0,0 2 0,0 2 0,0 3 0,-50-3 0,-58-12 0,95 12 0,-87-5 0,-585 15 0,345 1 0,-404-1 0,758-1 0,-50-9 0,-21-2 0,-65-9 0,48 4 0,-397 5 0,367 13 0,-37 8 0,-247 43 0,332-42 0,-203-6 0,155-7 0,-1044 3 0,1171 1 0,1-2 0,-1-1 0,1-1 0,-1-1 0,1 0 0,1-2 0,-39-15 0,41 13 0,-1 2 0,1 0 0,-1 2 0,-1-1 0,-39-1 0,-106 7 0,72 1 0,-807-2 0,889 0 0,0 0 0,1 1 0,-1 0 0,1 1 0,0 0 0,-1 0 0,1 2 0,0 0 0,0 0 0,0 0 0,1 1 0,0 1 0,-17 11 0,-35 26 0,43-30 0,-1 1 0,2 0 0,0 1 0,-16 18 0,19-18 0,0-1 0,-2 0 0,1-2 0,-37 21 0,34-21 0,0 0 0,1 0 0,0 2 0,-26 26 0,24-16 0,2 0 0,0 1 0,2 1 0,1 1 0,-17 38 0,11-12 0,-27 110 0,42-128 0,1 0 0,3 1 0,0-1 0,6 45 0,-2 5 0,-2 133 0,0-208 0,-2 0 0,1-1 0,-2 1 0,1 0 0,-1-1 0,0 1 0,-6 9 0,4-8 0,0 1 0,2 0 0,-1 0 0,-2 18 0,2 21 0,3 1 0,5 62 0,-3-108 0,-1-1 0,1 1 0,0 0 0,1 0 0,-1 0 0,1-1 0,0 0 0,0 0 0,0 1 0,1-1 0,0 0 0,0 0 0,1-1 0,0 1 0,0-1 0,-1 1 0,2-2 0,-1 1 0,0 0 0,1 0 0,0-1 0,0 0 0,0 0 0,0 0 0,0-1 0,0 0 0,1 0 0,9 1 0,11 3 0,0-2 0,0-1 0,1-1 0,50-4 0,-56 1 0,18 1 0,1 1 0,71 11 0,-49-4 0,0-3 0,110-6 0,-62-1 0,-58 3 0,60-3 0,-110 2 0,0 0 0,0 0 0,0-1 0,0 1 0,0 0 0,1-1 0,-1 1 0,0-1 0,0 0 0,0 0 0,0 0 0,0 0 0,0 0 0,-1-1 0,1 1 0,0 0 0,0 0 0,2-5 0,-3 5 0,0-1 0,-1 0 0,1 0 0,0 0 0,0 0 0,-1 0 0,0 0 0,0 0 0,1 0 0,-1 0 0,0 0 0,0 0 0,0 0 0,-1-1 0,1 2 0,-1-4 0,-1-4 0,-1 2 0,0-1 0,-1 0 0,0 1 0,0-1 0,0 1 0,-1 0 0,-9-10 0,-10-8 0,-32-26 0,42 41 0,17 15 0,20 18 0,-13-14 0,0 1 0,1-1 0,-2 2 0,0 0 0,-1 0 0,0 1 0,0 0 0,-2 0 0,1 0 0,-2 0 0,1 2 0,-1-1 0,-1 0 0,-1 1 0,0-1 0,0 1 0,-2 0 0,1 15 0,-2-27 0,0 16 0,0 1 0,-1 0 0,-6 27 0,6-40 0,-2 1 0,2-1 0,-2 0 0,1 1 0,-1-2 0,-1 1 0,1 0 0,-1-1 0,0 1 0,0-1 0,-1 0 0,1 0 0,-10 6 0,6-4-151,0 0-1,0 1 0,0 0 0,1 1 1,1-1-1,-1 1 0,1 1 1,-6 11-1,3 0-6674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30:05.656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2100 2096 24575,'405'0'0,"-400"0"0,-1 0 0,1-1 0,-1 0 0,1 0 0,-1 0 0,1-1 0,-1 1 0,1-1 0,-1 0 0,0 0 0,5-4 0,41-35 0,-26 20 0,-10 9 0,0 0 0,1 2 0,0-1 0,1 2 0,0 0 0,0 1 0,1 1 0,1 0 0,-1 1 0,0 1 0,30-4 0,-30 4 0,0 1 0,0-2 0,-1 0 0,23-12 0,-10 6 0,-12 3 0,-1 0 0,23-16 0,-28 17 0,0-1 0,1 3 0,0-1 0,1 0 0,18-6 0,183-40 0,-203 49 0,-1-2 0,1 1 0,-2-1 0,1-1 0,0 1 0,15-15 0,25-18 0,-21 22 0,50-19 0,-74 33 0,9-4 0,-2-1 0,0-1 0,0 0 0,0-1 0,-2 0 0,1-1 0,-1 1 0,16-24 0,13-12 0,-32 37 0,1 0 0,-1-1 0,-1 0 0,1 0 0,-2-1 0,0 1 0,1-2 0,5-21 0,-3-3 0,6-57 0,-11 63 0,2 0 0,0 1 0,14-38 0,-15 51 0,1 0 0,-1 0 0,-1 1 0,-1-2 0,0-16 0,-4-85 0,0 43 0,3-8 0,-3-80 0,0 153 0,0 0 0,-1 1 0,0-1 0,0 1 0,-1 0 0,0 0 0,-1 0 0,0 1 0,-9-13 0,-16-28 0,25 38 0,-1 1 0,0 1 0,0 0 0,-1 0 0,0 0 0,0 1 0,-2 1 0,1-1 0,0 1 0,-1 0 0,-18-10 0,10 8 0,1 1 0,-1 1 0,-1 0 0,0 1 0,0 1 0,-23-3 0,23 4 0,1-1 0,0 0 0,-34-16 0,37 14 0,0 0 0,-1 2 0,0 0 0,0 0 0,-26-3 0,-151-16 0,66 2 0,85 13 0,0 3 0,-69-5 0,-823 13 0,759 10 0,4 0 0,160-12 0,1 2 0,0 0 0,0 0 0,0 1 0,0 0 0,0 0 0,0 1 0,0 0 0,-8 6 0,5-4 0,-1 1 0,1-2 0,-18 7 0,-258 70 0,262-73 0,1 2 0,0 0 0,1 2 0,0-1 0,1 3 0,1 0 0,0 2 0,-21 20 0,30-26 0,-1-1 0,-22 12 0,-21 16 0,27-14 0,-1-1 0,-64 35 0,-37 19 0,117-69 0,3 2 0,-1 0 0,0 0 0,1 1 0,-15 19 0,-10 8 0,14-18 0,15-13 0,0 0 0,0 0 0,0 1 0,1 0 0,0 0 0,1 0 0,0 1 0,-9 15 0,6-5 0,0 0 0,-21 28 0,17-27 0,-20 39 0,10 7 0,20-52 0,-1 0 0,-1-1 0,0 0 0,-1 0 0,-1-1 0,-11 18 0,17-27 0,-17 21 0,-26 43 0,40-58 0,-1 1 0,1 0 0,1-1 0,-1 1 0,2 0 0,0 0 0,-1 1 0,1 16 0,5 163 0,-1-177 0,1-1 0,1 1 0,0-1 0,0 0 0,2-1 0,-1 1 0,1-1 0,13 18 0,-8-10 0,14 29 0,-7-3 0,-12-29 0,0 0 0,0-1 0,1-1 0,1 1 0,0-1 0,1 0 0,15 17 0,-14-19 0,1 1 0,-2 0 0,11 20 0,6 10 0,-17-34 0,-1 1 0,1 0 0,1-1 0,-1-1 0,1 0 0,1 0 0,-1-1 0,1 0 0,1-1 0,12 6 0,10 2 0,1-2 0,46 10 0,-66-18 0,9 1 0,-2 2 0,29 11 0,-34-12 0,1 0 0,-1-1 0,1 0 0,0-2 0,36 3 0,95-7 0,-62-1 0,-16 2 0,70-1 0,-140 1 0,1 0 0,-2 0 0,1 0 0,0 0 0,0 0 0,-1 0 0,1 0 0,0 0 0,0 0 0,-1-1 0,1 1 0,0 0 0,0-1 0,0 1 0,-1 0 0,1 0 0,0-1 0,-1 1 0,1-1 0,0 0 0,0 1 0,-1 0 0,0-1 0,1 0 0,0 0 0,-1 1 0,1-1 0,-1 0 0,0 0 0,1 1 0,-1-1 0,0 0 0,1 0 0,-1 1 0,0-1 0,0 0 0,1 0 0,-1 1 0,0-1 0,0 0 0,0 0 0,0 0 0,-1 0 0,1 0 0,0 1 0,0-1 0,-1 0 0,1 0 0,0 1 0,-1-1 0,1 0 0,0 0 0,-1 1 0,1-1 0,-1 0 0,0 0 0,-5-8 0,0 1 0,0 1 0,-12-13 0,12 14 0,-13-16 0,2 0 0,-1-1 0,3-1 0,0-1 0,1-1 0,-17-45 0,31 70 0,-4-8 0,5 11 0,12 16 0,9 4 0,-8-9 0,0 1 0,-1 1 0,0 0 0,-1 0 0,-1 1 0,0 1 0,-2 0 0,11 22 0,5 10 0,-20-41 0,-1-1 0,0 0 0,0 1 0,-1 0 0,0-1 0,0 2 0,2 12 0,-4-15 0,0 0 0,-1 0 0,0 0 0,0 0 0,0 0 0,0 0 0,-1 0 0,0 0 0,-3 11 0,2-14 0,1 1 0,-1-1 0,0 0 0,0 0 0,-1 0 0,1-1 0,0 1 0,0-1 0,-1 1 0,0-1 0,0 1 0,0-1 0,0-1 0,0 2 0,0-2 0,0 1 0,-6 1 0,-63 18 0,33-12 0,-7 12 0,11-4 0,-48 16-1365,69-25-5461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5:18:45.45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3551 24575,'954'0'0,"-931"1"0,1 1 0,27 7 0,-25-5 0,40 4 0,0-9 0,-38 0 0,0 1 0,1 3 0,36 5 0,-34-3 0,47 2 0,-57-6 0,-1 0 0,1 1 0,-1 1 0,0 2 0,1-1 0,18 9 0,14 7 0,65 17 0,6 1 0,-104-29 0,1 0 0,-2 0 0,1 2 0,-2 0 0,0 1 0,0 2 0,0-1 0,-2 1 0,17 21 0,17 16 0,-32-33 0,0 0 0,18 28 0,-30-39 0,-2 1 0,1 1 0,-1-1 0,0 1 0,0-1 0,-1 1 0,0 1 0,-1-1 0,2 18 0,-2 21 0,-4 59 0,-1-71 0,3-1 0,0 1 0,11 65 0,-2-40 0,-3 2 0,-2-1 0,-7 80 0,1-34 0,2-72 0,-1 30 0,16 130 0,-3-143 0,18 54 0,1-1 0,-23-60 0,-7-38 0,0 1 0,0-2 0,1 1 0,-1 0 0,2-1 0,0 1 0,0-1 0,0 1 0,0-1 0,1 0 0,7 9 0,-5-8 0,0 1 0,-1 0 0,0 0 0,0 1 0,0 0 0,-1-1 0,4 19 0,-1 5 0,4 38 0,-8-43 0,1 0 0,11 31 0,-12-48 0,-2-3 0,1-1 0,1 0 0,-1 0 0,1 0 0,0-1 0,0 1 0,1-1 0,-1 1 0,2-1 0,-1 0 0,1-1 0,-1 1 0,13 9 0,142 99 0,-143-106 0,-1-2 0,1 0 0,0 0 0,0-1 0,1-1 0,-1-1 0,23 2 0,-6 0 0,0-1 0,39 0 0,-42-4 0,51 9 0,-3 0 0,-1-3 0,135-6 0,-84-2 0,898 2 0,-1008 2 0,1-1 0,31 8 0,-29-4 0,35 2 0,-1-5 0,-13-1 0,0 2 0,72 14 0,-69-8 0,0-1 0,64 2 0,94-10 0,-90-2 0,-93 4 0,0 0 0,0 1 0,-1 1 0,26 9 0,-23-6 0,1-2 0,-2 0 0,33 2 0,267-6 0,-151-3 0,-150 2 0,0-2 0,-1 0 0,1-1 0,0-1 0,-1-1 0,0 0 0,0-2 0,-1-1 0,0 1 0,0-2 0,-1-1 0,27-18 0,-34 19 0,1 3 0,1-1 0,0 1 0,14-6 0,-12 5 0,1 0 0,17-11 0,10-9 0,1 3 0,47-21 0,-55 29 0,-22 8 0,0 0 0,-1-1 0,0 0 0,0-1 0,-2 0 0,13-13 0,-15 9 0,0 1 0,1-1 0,-3 0 0,0 0 0,0-1 0,0 0 0,5-30 0,-6 25 0,2-17 0,-2-1 0,-1 1 0,-2-1 0,-5-68 0,1 19 0,0-73 0,5-191 0,0 313 0,3 0 0,0 0 0,3 0 0,0 2 0,19-44 0,-16 44 0,10-51 0,-16 59 0,1 1 0,1-1 0,23-51 0,-26 70 0,1 0 0,0 1 0,0 0 0,1-1 0,-1 2 0,15-13 0,54-34 0,-54 39 0,0 1 0,32-31 0,-49 41 0,1-1 0,-1 1 0,2 0 0,-2 0 0,2 0 0,-1 1 0,1 0 0,0 0 0,0 0 0,0 0 0,0 2 0,0-1 0,0 0 0,0 1 0,0 0 0,1 0 0,-1 0 0,9 1 0,293 0 0,-128 3 0,633-3 0,-795-1 0,1-1 0,-1 0 0,1-1 0,-1-1 0,19-7 0,88-38 0,-53 19 0,7 3 0,-59 23 0,-1-2 0,0-1 0,0 0 0,0-1 0,-1-1 0,-1-1 0,28-20 0,-12 3 0,-23 21 0,-1-1 0,0-1 0,0 1 0,-1-1 0,-1-1 0,2 0 0,-3 0 0,1-1 0,0 0 0,4-10 0,1-13 0,-2 0 0,-1 0 0,-2-1 0,-1 0 0,2-44 0,-7-180 0,-4 119 0,3 81 0,-1-39 0,17-134 0,-7 82 0,-8 108 0,1 0 0,14-71 0,-6 60 0,-2 1 0,2-61 0,-9-106 0,0 204 0,0 0 0,0 0 0,2 1 0,-1-1 0,2 1 0,-1-1 0,2 1 0,-1 1 0,2-1 0,0 0 0,1 1 0,1 0 0,-1 1 0,1 0 0,1-1 0,0 2 0,0 0 0,2 0 0,-1 1 0,1 1 0,0 0 0,0 0 0,1 1 0,24-11 0,-12 9 0,0 1 0,0 1 0,1 2 0,0-1 0,0 3 0,0 0 0,48 2 0,417 3 0,-456 0 0,0 2 0,0 2 0,0 1 0,42 14 0,36 7 0,-79-21 0,-5-2 0,1 0 0,-1 2 0,0 2 0,0 0 0,29 15 0,-45-16 0,1 1 0,14 13 0,-18-15 0,0 1 0,1-1 0,0 0 0,0-1 0,15 7 0,72 23 0,76 32 0,-162-61 0,0-1 0,1 2 0,9 9 0,29 18 0,80 22 0,-123-53 0,1 1 0,-2 1 0,11 8 0,15 12 0,31 14 0,2-3 0,121 48 0,-120-65 0,-54-18 0,0 0 0,0 2 0,0 0 0,-1-1 0,0 3 0,0-1 0,-1 0 0,11 9 0,-7-5 0,0 0 0,0 0 0,1-2 0,0 1 0,0-2 0,1 0 0,0-2 0,-1 1 0,2-2 0,23 3 0,17-1 0,99-7 0,-58 0 0,-40 4 0,-25-1 0,-2-1 0,37-4 0,-59 1 0,0 1 0,0-1 0,-1 0 0,1-1 0,-1 0 0,0-1 0,1 1 0,-1-1 0,11-10 0,9-9 0,26-30 0,-50 51 0,6-7 0,-1-1 0,-1 2 0,0-3 0,0 2 0,-1-2 0,0 1 0,0-1 0,-2-1 0,0 1 0,0-1 0,-2 0 0,1 0 0,-1-1 0,-1 2 0,2-26 0,-5-61 0,-2 56 0,3 0 0,10-75 0,1 29 0,-5-1 0,-6-134 0,-3 83 0,3 132 0,1-5 0,-2 1 0,1 1 0,-4-19 0,2 26 0,2 2 0,-2-1 0,1 0 0,-1 0 0,1 1 0,-2-1 0,1 0 0,0 1 0,0-1 0,-1 1 0,0 0 0,1 0 0,-1 0 0,-7-4 0,-29-21 0,21 16 0,0-1 0,0 0 0,1-1 0,-26-30 0,15 13 0,-56-50 0,49 51 0,-35-43 0,60 62 0,-1-1 0,0 2 0,-1-1 0,0 2 0,0 0 0,-25-13 0,-2 3 0,-45-15 0,26 12 0,49 17 0,0 0 0,1 0 0,0-1 0,-1 0 0,2 0 0,-15-15 0,-24-20 0,-55-15 0,63 37 0,15 8 0,-1 1 0,-27-6 0,25 8 0,-38-18 0,39 16 0,-1 1 0,-1 0 0,0 2 0,0 1 0,-32-2 0,-106-10 0,131 13 0,-60 2 0,7 1 0,22-9 0,-5-1 0,-31 0 0,-16 0 0,11 13 0,-35-2 0,117 0 0,0-1 0,1-2 0,-44-12 0,42 9 0,-1 1 0,0 1 0,0 1 0,1 1 0,-38 2 0,37-1 0,0-1 0,0 0 0,-34-11 0,-40-5 0,13 11 0,-39-5 0,44 5 0,0 4 0,-87 5 0,41 1 0,118-2 0,-66 1 0,-120-16 0,108 7 0,-172 5 0,130 5 0,-2203-2 0,2309-1 0,0-2 0,1 0 0,0-2 0,0-1 0,-35-13 0,-18-4 0,-118-31 0,141 42 0,-1 3 0,0 2 0,0 3 0,-57 2 0,-42-4 0,-678-8 0,546 16 0,-358-2 0,627 0 0,0 1 0,1 1 0,-1 1 0,0 0 0,1 0 0,-1 2 0,2 0 0,-1 1 0,-21 11 0,-70 28 0,-90 42 0,104-50 0,73-28 0,-1-1 0,-1 0 0,0-2 0,0 0 0,0-2 0,-1 0 0,-22 1 0,25-3 0,-1 1 0,0 1 0,1 1 0,-1 1 0,1 1 0,1 0 0,-24 13 0,12-5 0,-45 12 0,45-17 0,0 1 0,-54 29 0,69-32 0,1 0 0,0 2 0,0-1 0,-19 18 0,27-21 0,0 1 0,0 0 0,1 0 0,0 0 0,0 1 0,1-1 0,0 1 0,0 1 0,1-1 0,-4 12 0,-34 102 0,25-77 0,4-7 0,2 0 0,1 0 0,2 1 0,3 0 0,0 1 0,3 58 0,4-10 0,-5 153 0,-9-178 0,7-45 0,-3 34 0,5 151 0,3-108 0,-1-89 0,1 0 0,-1 0 0,0 0 0,1 0 0,1 0 0,-1 0 0,1 0 0,0-1 0,0 1 0,1 0 0,-1-1 0,5 6 0,-2-4 0,1-1 0,-1 0 0,1 0 0,0 0 0,1-1 0,-1 0 0,1 0 0,9 5 0,15 5 0,-1-2 0,2-1 0,0-1 0,57 11 0,-43-10 0,58 20 0,-62-9 0,-36-19 0,0 0 0,1 0 0,1 0 0,-2-1 0,2 0 0,14 3 0,166 36 0,-119-29 0,0-4 0,121 2 0,215-11 0,-403 0 0,0 0 0,0 0 0,0 0 0,0 0 0,0 0 0,1 0 0,-2 0 0,1-1 0,1 1 0,-2-1 0,1 0 0,1 1 0,-2-1 0,4-2 0,-5 2 0,0 0 0,1 0 0,-1-1 0,0 2 0,1-2 0,-1 1 0,0 0 0,0-1 0,0 1 0,0 0 0,0 0 0,-1 0 0,1-1 0,0 1 0,-1 0 0,1 0 0,0 0 0,0-1 0,-1 2 0,0-2 0,0 1 0,1 0 0,-1 0 0,-1-1 0,-13-25 0,0 1 0,-3 0 0,0 1 0,-38-38 0,40 53 0,16 10 0,0 0 0,0 0 0,-1 0 0,1 0 0,-1 0 0,1 0 0,-1 0 0,1 0 0,0 0 0,0 0 0,-1 1 0,1-1 0,-1 0 0,1 0 0,0 0 0,-1 0 0,1 0 0,0 0 0,0 1 0,0-1 0,-1 0 0,1 1 0,0-1 0,0 0 0,-1 1 0,1-1 0,0 0 0,-1 1 0,1 1 0,0-1 0,0 1 0,0 0 0,-1-1 0,1 1 0,0-1 0,0 2 0,0-2 0,1 1 0,-1-1 0,0 1 0,0 0 0,1-1 0,0 1 0,-1-1 0,1 1 0,1 2 0,3 3 0,1 1 0,0-1 0,0 1 0,1-2 0,0 0 0,0 0 0,1 0 0,0 0 0,8 4 0,-4-2 0,0 0 0,-1 0 0,11 12 0,-19-16 0,0 0 0,0 0 0,0-1 0,0 1 0,0 1 0,-1-2 0,-1 2 0,2-1 0,-2 1 0,1-1 0,-1 1 0,0-1 0,1 7 0,-1 0 0,-1 0 0,0 0 0,-1 0 0,0 0 0,-1 0 0,1 0 0,-2 0 0,0-1 0,0 1 0,-2-1 0,1 1 0,-1-2 0,0 1 0,0 0 0,-2-1 0,1 0 0,-11 11 0,-77 82-1365,80-87-5461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5:19:54.09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0 934 24575,'2073'0'0,"-2053"1"0,1 1 0,33 9 0,-12-3 0,-16-2 0,-1 1 0,1 2 0,-1 0 0,40 22 0,-31-14 0,-17-11 0,0 1 0,0-1 0,1-1 0,-1-1 0,26 3 0,90 0 0,-44-5 0,16 8 0,41 2 0,978-12 0,-497 0 0,-610 0 0,-1-1 0,1-1 0,-1 1 0,0-2 0,0-1 0,0 0 0,0-1 0,0 0 0,-1-1 0,0-1 0,0 0 0,-1-2 0,21-15 0,-15 10 0,0 1 0,0 0 0,1 2 0,1 0 0,0 1 0,23-7 0,-34 13 0,-1-1 0,0 1 0,0-2 0,0 0 0,-1 0 0,0-2 0,0 1 0,-1 0 0,0-1 0,0-1 0,-1 1 0,1-1 0,-2-1 0,0 1 0,10-21 0,-13 23 0,1-1 0,-1-1 0,-1 1 0,0 0 0,1 0 0,-2-1 0,1-16 0,-4-65 0,0 43 0,1 14 0,0 12 0,1 0 0,0 0 0,2 1 0,5-27 0,-6 41 0,1 0 0,0 0 0,0 1 0,1-1 0,-1 0 0,1 0 0,1 1 0,-1 0 0,1 0 0,0 0 0,0 0 0,1 0 0,-1 2 0,1-2 0,-1 1 0,1 1 0,1-1 0,9-4 0,142-61 0,-144 63 0,0 0 0,1 1 0,0 1 0,0 0 0,0 1 0,0 1 0,21-2 0,107 5 0,-63 2 0,1304-3 0,-1367-1 0,-1-1 0,0-1 0,0 0 0,0-1 0,0-1 0,0-1 0,-1 0 0,20-11 0,-16 8 0,-1 1 0,1 0 0,0 2 0,34-8 0,-31 10 0,0-2 0,25-9 0,5-2 0,-19 9 0,-11 3 0,0-1 0,0-2 0,33-16 0,-42 18 0,0 1 0,0 0 0,0 1 0,1 1 0,-1 0 0,1 0 0,25-1 0,95 5 0,-58 2 0,220-3 0,-286 1 0,0-1 0,-1 1 0,0 1 0,1 0 0,-1 0 0,1 0 0,-2 1 0,1 0 0,13 8 0,3 5 0,37 27 0,-41-27 0,1-2 0,32 19 0,-37-23 0,-1 0 0,0 0 0,-1 1 0,-1 1 0,1 1 0,19 24 0,-20-21 0,0-2 0,1 0 0,1 0 0,0-2 0,24 15 0,-28-20 0,-1-1 0,0 2 0,0-1 0,0 1 0,-1 1 0,0-1 0,9 14 0,-12-16 0,0 0 0,-1 0 0,1 0 0,1-1 0,-1 0 0,1 0 0,0-1 0,0 0 0,0 0 0,1-1 0,-1 0 0,15 4 0,3-2 0,0 0 0,44 1 0,-67-6 0,10 1 0,0 2 0,0 0 0,1 0 0,20 9 0,-21-7 0,1-1 0,0 0 0,-1 0 0,19 1 0,77-3-1365,-83-3-5461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30:05.656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2100 2096 24575,'405'0'0,"-400"0"0,-1 0 0,1-1 0,-1 0 0,1 0 0,-1 0 0,1-1 0,-1 1 0,1-1 0,-1 0 0,0 0 0,5-4 0,41-35 0,-26 20 0,-10 9 0,0 0 0,1 2 0,0-1 0,1 2 0,0 0 0,0 1 0,1 1 0,1 0 0,-1 1 0,0 1 0,30-4 0,-30 4 0,0 1 0,0-2 0,-1 0 0,23-12 0,-10 6 0,-12 3 0,-1 0 0,23-16 0,-28 17 0,0-1 0,1 3 0,0-1 0,1 0 0,18-6 0,183-40 0,-203 49 0,-1-2 0,1 1 0,-2-1 0,1-1 0,0 1 0,15-15 0,25-18 0,-21 22 0,50-19 0,-74 33 0,9-4 0,-2-1 0,0-1 0,0 0 0,0-1 0,-2 0 0,1-1 0,-1 1 0,16-24 0,13-12 0,-32 37 0,1 0 0,-1-1 0,-1 0 0,1 0 0,-2-1 0,0 1 0,1-2 0,5-21 0,-3-3 0,6-57 0,-11 63 0,2 0 0,0 1 0,14-38 0,-15 51 0,1 0 0,-1 0 0,-1 1 0,-1-2 0,0-16 0,-4-85 0,0 43 0,3-8 0,-3-80 0,0 153 0,0 0 0,-1 1 0,0-1 0,0 1 0,-1 0 0,0 0 0,-1 0 0,0 1 0,-9-13 0,-16-28 0,25 38 0,-1 1 0,0 1 0,0 0 0,-1 0 0,0 0 0,0 1 0,-2 1 0,1-1 0,0 1 0,-1 0 0,-18-10 0,10 8 0,1 1 0,-1 1 0,-1 0 0,0 1 0,0 1 0,-23-3 0,23 4 0,1-1 0,0 0 0,-34-16 0,37 14 0,0 0 0,-1 2 0,0 0 0,0 0 0,-26-3 0,-151-16 0,66 2 0,85 13 0,0 3 0,-69-5 0,-823 13 0,759 10 0,4 0 0,160-12 0,1 2 0,0 0 0,0 0 0,0 1 0,0 0 0,0 0 0,0 1 0,0 0 0,-8 6 0,5-4 0,-1 1 0,1-2 0,-18 7 0,-258 70 0,262-73 0,1 2 0,0 0 0,1 2 0,0-1 0,1 3 0,1 0 0,0 2 0,-21 20 0,30-26 0,-1-1 0,-22 12 0,-21 16 0,27-14 0,-1-1 0,-64 35 0,-37 19 0,117-69 0,3 2 0,-1 0 0,0 0 0,1 1 0,-15 19 0,-10 8 0,14-18 0,15-13 0,0 0 0,0 0 0,0 1 0,1 0 0,0 0 0,1 0 0,0 1 0,-9 15 0,6-5 0,0 0 0,-21 28 0,17-27 0,-20 39 0,10 7 0,20-52 0,-1 0 0,-1-1 0,0 0 0,-1 0 0,-1-1 0,-11 18 0,17-27 0,-17 21 0,-26 43 0,40-58 0,-1 1 0,1 0 0,1-1 0,-1 1 0,2 0 0,0 0 0,-1 1 0,1 16 0,5 163 0,-1-177 0,1-1 0,1 1 0,0-1 0,0 0 0,2-1 0,-1 1 0,1-1 0,13 18 0,-8-10 0,14 29 0,-7-3 0,-12-29 0,0 0 0,0-1 0,1-1 0,1 1 0,0-1 0,1 0 0,15 17 0,-14-19 0,1 1 0,-2 0 0,11 20 0,6 10 0,-17-34 0,-1 1 0,1 0 0,1-1 0,-1-1 0,1 0 0,1 0 0,-1-1 0,1 0 0,1-1 0,12 6 0,10 2 0,1-2 0,46 10 0,-66-18 0,9 1 0,-2 2 0,29 11 0,-34-12 0,1 0 0,-1-1 0,1 0 0,0-2 0,36 3 0,95-7 0,-62-1 0,-16 2 0,70-1 0,-140 1 0,1 0 0,-2 0 0,1 0 0,0 0 0,0 0 0,-1 0 0,1 0 0,0 0 0,0 0 0,-1-1 0,1 1 0,0 0 0,0-1 0,0 1 0,-1 0 0,1 0 0,0-1 0,-1 1 0,1-1 0,0 0 0,0 1 0,-1 0 0,0-1 0,1 0 0,0 0 0,-1 1 0,1-1 0,-1 0 0,0 0 0,1 1 0,-1-1 0,0 0 0,1 0 0,-1 1 0,0-1 0,0 0 0,1 0 0,-1 1 0,0-1 0,0 0 0,0 0 0,0 0 0,-1 0 0,1 0 0,0 1 0,0-1 0,-1 0 0,1 0 0,0 1 0,-1-1 0,1 0 0,0 0 0,-1 1 0,1-1 0,-1 0 0,0 0 0,-5-8 0,0 1 0,0 1 0,-12-13 0,12 14 0,-13-16 0,2 0 0,-1-1 0,3-1 0,0-1 0,1-1 0,-17-45 0,31 70 0,-4-8 0,5 11 0,12 16 0,9 4 0,-8-9 0,0 1 0,-1 1 0,0 0 0,-1 0 0,-1 1 0,0 1 0,-2 0 0,11 22 0,5 10 0,-20-41 0,-1-1 0,0 0 0,0 1 0,-1 0 0,0-1 0,0 2 0,2 12 0,-4-15 0,0 0 0,-1 0 0,0 0 0,0 0 0,0 0 0,0 0 0,-1 0 0,0 0 0,-3 11 0,2-14 0,1 1 0,-1-1 0,0 0 0,0 0 0,-1 0 0,1-1 0,0 1 0,0-1 0,-1 1 0,0-1 0,0 1 0,0-1 0,0-1 0,0 2 0,0-2 0,0 1 0,-6 1 0,-63 18 0,33-12 0,-7 12 0,11-4 0,-48 16-1365,69-25-5461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5:24:17.56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3527 24575,'602'0'0,"-591"0"0,-1 1 0,2 0 0,-2 1 0,1 1 0,-1-1 0,1 2 0,-1-1 0,0 1 0,0 1 0,-1-1 0,0 2 0,1-1 0,-1 2 0,13 11 0,-9-8 0,1 0 0,0-1 0,0-1 0,1 0 0,1-1 0,-1 0 0,1-2 0,0 0 0,0 0 0,24 2 0,13 1 0,-15-2 0,59 2 0,-32-10 0,-41 0 0,0 1 0,-1 1 0,1 2 0,28 4 0,-39-2 0,-1 0 0,0 1 0,23 13 0,-24-12 0,0 0 0,0-1 0,1-1 0,21 7 0,-26-10 0,0 1 0,-1-1 0,1 2 0,-1-2 0,0 2 0,0 0 0,1 0 0,-2 0 0,1 1 0,0 0 0,0-1 0,7 9 0,25 21 0,75 50 0,-79-67 0,-29-13 0,1 0 0,-1 0 0,1 0 0,-1 0 0,1 0 0,-1 1 0,5 5 0,-3-1 0,0 1 0,0 0 0,-1 0 0,0 0 0,-1 0 0,-1 1 0,1 1 0,-1-2 0,0 2 0,2 13 0,1 10 0,3 65 0,-7-57 0,0-24 0,0 0 0,2-1 0,8 26 0,8 26 0,-12-27 0,-3-18 0,-2 1 0,3 45 0,4 73 0,1 15 0,-13-113 0,0-27 0,0 0 0,1-1 0,2 1 0,-1 0 0,1 0 0,2-1 0,8 28 0,1-10 0,-2-1 0,0 2 0,-3-1 0,4 43 0,-6-44 0,1 0 0,2-1 0,21 49 0,9 36 0,-32-94 0,2 0 0,1-1 0,1 0 0,21 32 0,4 10 0,30 74 0,-63-130 0,1 0 0,1 1 0,-1-1 0,1-1 0,1 1 0,0 0 0,0-2 0,1 1 0,0 0 0,0-1 0,16 11 0,80 65 0,-70-54 0,47 31 0,-19-19 0,-6-4 0,60 30 0,-86-53 0,1 0 0,62 16 0,-35-15 0,0-4 0,0-2 0,0-3 0,78-1 0,638-6 0,-451 1 0,-303 1 0,0 1 0,30 7 0,26 2 0,-27-10 0,-33-2 0,0 1 0,0 1 0,0 0 0,-1 1 0,1 1 0,-1 0 0,20 7 0,-22-5 0,5 4 0,2-2 0,-1 1 0,1-2 0,0-1 0,0-1 0,0 0 0,29 2 0,15-2 0,76 15 0,47 3 0,-132-17 0,71 14 0,-79-9 0,2-3 0,59 1 0,733-10 0,-837 3 0,0-1 0,1 1 0,0-2 0,0 1 0,-1 0 0,0-1 0,1 1 0,0-1 0,-1 0 0,1 0 0,-1-1 0,0 1 0,0 0 0,0-1 0,0 0 0,0 0 0,0 0 0,0-1 0,0 1 0,0 0 0,-1 0 0,0-1 0,0 0 0,1 0 0,-1 0 0,-1 0 0,3-3 0,7-15 0,-2 0 0,0 0 0,-1-1 0,-1-1 0,-1 1 0,6-41 0,-12 52 0,2 1 0,0-1 0,0 1 0,1 0 0,1 0 0,0 0 0,0 1 0,1-1 0,0 0 0,0 1 0,1 1 0,0-1 0,13-12 0,-2 2 0,-2 3 0,0-1 0,0-1 0,12-22 0,-18 25 0,2 1 0,16-20 0,-16 21 0,0 0 0,-1 0 0,10-19 0,-12 19 0,-1-1 0,0-1 0,-1 0 0,0 0 0,-1 0 0,-1-1 0,-1 0 0,3-30 0,-5 25 0,1-1 0,1 0 0,1 1 0,0-1 0,2 1 0,0 1 0,2-1 0,11-22 0,-3 13 0,-2-1 0,-1 0 0,-2 0 0,0-2 0,9-60 0,-9 15 0,-3 31 0,2-71 0,-9 75 0,9-44 0,2-32 0,-11 106 0,2 0 0,-1 0 0,1 1 0,1 0 0,0 0 0,1 0 0,8-15 0,15-44 0,-21 52 0,-1 1 0,2 0 0,1 0 0,1 0 0,-1 0 0,3 2 0,24-31 0,-31 43 0,0-1 0,0 2 0,1-1 0,0 1 0,0-1 0,0 1 0,0 1 0,0-1 0,0 1 0,0 0 0,1 1 0,0-1 0,12 0 0,-8 0 0,-1 0 0,1 0 0,-1-1 0,14-6 0,-10 3 0,0 1 0,0 0 0,1 1 0,-1 1 0,0 0 0,28-1 0,94 5 0,-58 2 0,-20-1 0,-36-1 0,0 0 0,0-1 0,1-1 0,-1-1 0,0-1 0,0-1 0,29-8 0,204-96 0,-239 99 0,0 0 0,-1 0 0,16-14 0,-18 13 0,-1 1 0,1 1 0,1 0 0,-1 0 0,16-4 0,-10 5 0,0-1 0,18-9 0,-31 14 0,0-1 0,0 0 0,-1 0 0,0 0 0,0-1 0,1 0 0,-2 0 0,1-1 0,6-9 0,3-7 0,2 0 0,31-34 0,-37 46 0,0 0 0,0 1 0,1 1 0,1 0 0,-1 0 0,1 1 0,16-7 0,-5 2 0,0-1 0,0-1 0,-2-1 0,1-1 0,-2-1 0,25-25 0,50-40 0,-81 70 0,0 0 0,-2-2 0,1 1 0,14-22 0,24-25 0,-46 56 0,0 0 0,0 0 0,0 1 0,1-1 0,0 1 0,0 1 0,0-1 0,7-2 0,52-11 0,-62 15 0,45-10 0,3 3 0,-2 1 0,58 1 0,-45 6 0,67 2 0,-62 10 0,-49-8 0,0-1 0,25 2 0,190-7 0,66 4 0,-223 9 0,9 0 0,28 2 0,-71-7 0,51 2 0,-55-6 0,-1 2 0,60 13 0,-60-9 0,0-1 0,65 3 0,-69-11 0,-15 0 0,1 1 0,0 0 0,0 2 0,-1 0 0,0 1 0,28 8 0,-21-3 0,0-1 0,0-2 0,1 0 0,40 2 0,108-8 0,-71-1 0,-83 0 0,-1 0 0,1-2 0,0 0 0,-1-1 0,0-1 0,0-1 0,28-14 0,45-15 0,-77 33 0,-1 0 0,1 1 0,0 1 0,17-1 0,-20 2 0,0 0 0,0-1 0,0 0 0,-1-1 0,1-1 0,0 0 0,20-7 0,-19 5 0,0 0 0,0 1 0,0 1 0,1 0 0,-1 1 0,2 1 0,-2 0 0,1 1 0,16 1 0,-9 0 0,-1-2 0,0 1 0,25-6 0,-31 1 0,1 1 0,-2-2 0,0 0 0,0-1 0,0-1 0,13-9 0,31-17 0,-6 9 0,-20 11 0,0-1 0,37-26 0,-42 25 0,-21 13 0,0 0 0,0 0 0,1 0 0,-2-1 0,1 0 0,0 0 0,5-7 0,-1-2 0,-1 3 0,0 0 0,0 0 0,1 1 0,0 1 0,19-15 0,64-43 0,-83 60 0,0-1 0,-1 0 0,0 0 0,0-1 0,-1 0 0,0 0 0,0 0 0,-1-1 0,0 0 0,-1-1 0,0 0 0,0 0 0,5-17 0,-1-6 0,-1 0 0,-2-1 0,2-34 0,13-70 0,-11 81 0,5-80 0,-13-404 0,-4 265 0,2-333 0,-3 563 0,-3-1 0,0 2 0,-28-92 0,3 17 0,21 80 0,-3-1 0,-22-45 0,-9-30 0,40 102 0,1 1 0,-3 0 0,1 0 0,-1 0 0,0 1 0,-1 0 0,0 0 0,-1 1 0,-1 0 0,0 0 0,-16-15 0,8 12 0,2-2 0,-23-31 0,27 32 0,-1 0 0,-1 1 0,0 0 0,-24-19 0,11 18 0,0 1 0,0 1 0,-2 1 0,0 2 0,-47-12 0,16 4 0,16 7 0,0 1 0,-1 2 0,0 2 0,-1 2 0,-67 3 0,-439 3 0,530 0 0,-1 0 0,1 2 0,0 0 0,1 2 0,-31 11 0,23-7 0,1-2 0,-36 6 0,25-10 0,-44-2 0,49-3 0,-64 10 0,-100 9 0,48-8 0,12 1 0,-25 2 0,82-5 0,-156-5 0,121-5 0,-388 2 0,457 2 0,-1 4 0,-53 10 0,-61 7 0,-241-20 0,212-5 0,65 4 0,-137-5 0,84-18 0,-10 0 0,-443 14 0,362 9 0,-1189-2 0,1410 2 0,0 1 0,0 3 0,0 1 0,-52 16 0,53-12 0,-2-2 0,1-3 0,-1-2 0,-77-1 0,98-2 0,1 1 0,0 1 0,-48 14 0,44-10 0,-1 0 0,-43 2 0,-13-7 0,37-2 0,-92 12 0,101-6 0,-68-2 0,79-4 0,-1 1 0,1 2 0,0 1 0,-44 11 0,49-9 0,-1 0 0,0 0 0,1-3 0,-55 2 0,72-4 0,-1-1 0,1 2 0,0 0 0,0 0 0,0 1 0,0 1 0,-12 5 0,-29 10 0,14-10 0,-1-1 0,-50 4 0,78-11 0,1 0 0,0 2 0,0-2 0,0 2 0,0-1 0,0 1 0,1 1 0,-1 0 0,1 0 0,-1 1 0,2-1 0,-1 2 0,-8 6 0,4 0 0,-1 0 0,1 2 0,1-1 0,1 1 0,-14 26 0,5-11 0,-1-1 0,-1-1 0,-44 45 0,31-34 0,-21 16 0,37-38 0,1 1 0,0 0 0,-14 21 0,-62 97 0,44-33 0,35-81 0,1 0 0,0 0 0,2 0 0,0 1 0,2 0 0,1 1 0,0 0 0,-5 41 0,-9 91 0,7-65 0,-2 140 0,15-148 0,3 77 0,-2-156 0,1 1 0,0-1 0,0 1 0,0-1 0,0 1 0,0-1 0,1 0 0,-1 0 0,1 0 0,0 0 0,0 0 0,0 0 0,0-1 0,1 1 0,-1-1 0,1 0 0,0 1 0,0-1 0,-1 0 0,1 0 0,0 0 0,1-1 0,-1 1 0,0-1 0,3 2 0,12 2 0,-1-1 0,0 1 0,32 2 0,-24-4 0,37 6 0,70 12 0,-110-15 0,36 15 0,-4 0 0,9 1 0,-35-11 0,0-2 0,1 0 0,-1-2 0,2-1 0,34 2 0,100 6 0,-134-10 0,0 0 0,1-2 0,39-2 0,-69 0 0,0 0 0,1 0 0,-1 0 0,0 0 0,0 0 0,1 0 0,-1-1 0,1 1 0,-1-1 0,0 1 0,1-1 0,-2 1 0,2 0 0,-1-1 0,0 0 0,0 0 0,0 1 0,0-1 0,1 0 0,-2 0 0,1 0 0,0 0 0,0 0 0,0 0 0,0 0 0,0 0 0,-1 0 0,2-3 0,-3 2 0,1 0 0,0 0 0,0 0 0,-1 0 0,1 0 0,0 1 0,-1-2 0,0 2 0,0-1 0,0 0 0,0 1 0,0-2 0,0 2 0,0-1 0,0 1 0,-1-1 0,1 1 0,-1-1 0,-1-1 0,-14-15 0,1 0 0,1-2 0,-16-27 0,-3-4 0,-22-43 0,-7-22 0,57 111 0,6 12 0,6 13 0,18 17 0,54 63 0,-6-9 0,-20-4 0,-38-66 0,0 3 0,10 23 0,-20-39 0,-1 0 0,0 1 0,0 0 0,-1 0 0,-1 0 0,1 0 0,-1 0 0,0 0 0,-2 13 0,1-18 0,-1 0 0,0-1 0,0 1 0,0 0 0,-1 0 0,1-1 0,-1 0 0,0 1 0,0-1 0,0 0 0,-1 0 0,0 0 0,-5 5 0,-5 4 0,-28 18 0,-2 3 0,17-7-18,16-16-319,0 1 1,-1-1-1,-15 10 0,9-10-6489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5:24:37.92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0 812 24575,'1179'0'0,"-1150"2"0,0 1 0,-1 1 0,39 11 0,-32-6 0,50 4 0,-71-11 0,0 1 0,-1-1 0,1 2 0,-1-1 0,0 2 0,1 0 0,-2 0 0,0 2 0,18 11 0,-11-8 0,1-1 0,-1-1 0,31 8 0,-26-9 0,41 20 0,-49-19 0,-9-4 0,1 1 0,0-1 0,0-1 0,1 0 0,-1 0 0,1 0 0,0-2 0,0 1 0,9 1 0,21 0 0,65 17 0,-70-12 0,2-2 0,54 4 0,-54-8 0,38 8 0,35 2 0,298-11 0,-193-3 0,-200 4 0,-1-1 0,1 1 0,-1 1 0,1 0 0,21 9 0,-19-6 0,0 0 0,2-2 0,21 4 0,39-3 0,89-7 0,-48 0 0,-70 2 0,0 2 0,57 10 0,-43-4 0,-1-4 0,109-4 0,-58-3 0,625 3 0,-725-1 0,1-1 0,0-1 0,0 0 0,-2 0 0,2-2 0,-1 1 0,-1-2 0,17-9 0,29-10 0,-55 23 0,0 2 0,0-2 0,-1 1 0,0-1 0,0 1 0,1-1 0,0 1 0,-1-2 0,-1 1 0,2 1 0,-1-2 0,-1 1 0,1 0 0,-1-1 0,1 1 0,-1-1 0,1 0 0,-1 1 0,0-1 0,0 1 0,0-1 0,0-4 0,1-6 0,-1 1 0,0 0 0,0-2 0,-3-11 0,1 15 0,1 1 0,0-1 0,0 1 0,0-1 0,1 1 0,4-15 0,0 15 0,1-1 0,0 1 0,0 0 0,1 1 0,0-1 0,0 1 0,1 1 0,0-1 0,1 1 0,-1 1 0,13-8 0,34-30 0,-44 33 0,-1-1 0,1-1 0,-2 0 0,0 0 0,-1-1 0,0 0 0,-1 0 0,8-24 0,-4 5 0,-3-1 0,9-65 0,-16 95 0,0-1 0,-1 1 0,1-1 0,1 1 0,-1-1 0,1 2 0,-1-2 0,1 1 0,1 0 0,-1 0 0,0 0 0,1 1 0,-1-1 0,1 1 0,0-1 0,1 1 0,-1 0 0,1 0 0,0 0 0,-1 1 0,6-3 0,1 0 0,0 1 0,0 1 0,-1 1 0,1 0 0,1 0 0,-2 0 0,2 1 0,14 1 0,169 3 0,100-3 0,-273-3 0,-1 0 0,1-1 0,35-13 0,-27 8 0,-15 5 0,0 1 0,22-2 0,-27 5 0,0-1 0,1-1 0,-1 0 0,0 0 0,1 0 0,-1-1 0,16-8 0,-13 4 0,73-38 0,-74 41 0,1-1 0,0 2 0,0 0 0,0 0 0,24 0 0,202 3 0,-99 2 0,-116-2 0,0 1 0,-1 1 0,0 1 0,0 1 0,0 0 0,1 2 0,37 17 0,-33-14 0,-2 0 0,53 11 0,12 3 0,-71-18 0,0 0 0,0-1 0,1-2 0,23 1 0,82-5 0,-49 1 0,-51 1 0,-10 1 0,1-1 0,-1 0 0,0-1 0,0-1 0,0 0 0,0-1 0,0-1 0,0 0 0,20-9 0,26-15 0,71-25 0,-7 5 0,-91 35 0,-1-3 0,-1-1 0,56-38 0,-79 48 0,-1 1 0,0 0 0,1 1 0,1 0 0,-1 1 0,1-1 0,-1 2 0,1 0 0,0 0 0,0 0 0,0 1 0,1 1 0,-1 0 0,0 0 0,12 1 0,-19 2 0,2-1 0,-1 1 0,-1-1 0,1 1 0,0 0 0,0 0 0,-1 0 0,0 1 0,1-1 0,-1 1 0,0 0 0,0 0 0,0 0 0,2 4 0,8 10 0,16 29 0,-19-29 0,24 44 0,36 92 0,-66-143 0,16 44 0,-16-39 0,1-1 0,1 1 0,0-1 0,2 0 0,8 14 0,-7-13 0,0 1 0,0 0 0,-3 1 0,9 22 0,-8-17 0,22 41 0,-26-56 0,0-1 0,1 0 0,1-1 0,-1 1 0,1-1 0,0 1 0,0-2 0,0 1 0,1 0 0,9 5 0,-6-6 0,0 0 0,-1 0 0,15 2 0,-15-3 0,1-1 0,-1 1 0,0 0 0,0 1 0,8 4 0,-2 1 0,1-1 0,0 0 0,0-2 0,0 0 0,29 8 0,-36-12-227,0 0-1,-1 1 1,0 0-1,0 0 1,9 5-1,4 6-6598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30:05.656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2100 2096 24575,'405'0'0,"-400"0"0,-1 0 0,1-1 0,-1 0 0,1 0 0,-1 0 0,1-1 0,-1 1 0,1-1 0,-1 0 0,0 0 0,5-4 0,41-35 0,-26 20 0,-10 9 0,0 0 0,1 2 0,0-1 0,1 2 0,0 0 0,0 1 0,1 1 0,1 0 0,-1 1 0,0 1 0,30-4 0,-30 4 0,0 1 0,0-2 0,-1 0 0,23-12 0,-10 6 0,-12 3 0,-1 0 0,23-16 0,-28 17 0,0-1 0,1 3 0,0-1 0,1 0 0,18-6 0,183-40 0,-203 49 0,-1-2 0,1 1 0,-2-1 0,1-1 0,0 1 0,15-15 0,25-18 0,-21 22 0,50-19 0,-74 33 0,9-4 0,-2-1 0,0-1 0,0 0 0,0-1 0,-2 0 0,1-1 0,-1 1 0,16-24 0,13-12 0,-32 37 0,1 0 0,-1-1 0,-1 0 0,1 0 0,-2-1 0,0 1 0,1-2 0,5-21 0,-3-3 0,6-57 0,-11 63 0,2 0 0,0 1 0,14-38 0,-15 51 0,1 0 0,-1 0 0,-1 1 0,-1-2 0,0-16 0,-4-85 0,0 43 0,3-8 0,-3-80 0,0 153 0,0 0 0,-1 1 0,0-1 0,0 1 0,-1 0 0,0 0 0,-1 0 0,0 1 0,-9-13 0,-16-28 0,25 38 0,-1 1 0,0 1 0,0 0 0,-1 0 0,0 0 0,0 1 0,-2 1 0,1-1 0,0 1 0,-1 0 0,-18-10 0,10 8 0,1 1 0,-1 1 0,-1 0 0,0 1 0,0 1 0,-23-3 0,23 4 0,1-1 0,0 0 0,-34-16 0,37 14 0,0 0 0,-1 2 0,0 0 0,0 0 0,-26-3 0,-151-16 0,66 2 0,85 13 0,0 3 0,-69-5 0,-823 13 0,759 10 0,4 0 0,160-12 0,1 2 0,0 0 0,0 0 0,0 1 0,0 0 0,0 0 0,0 1 0,0 0 0,-8 6 0,5-4 0,-1 1 0,1-2 0,-18 7 0,-258 70 0,262-73 0,1 2 0,0 0 0,1 2 0,0-1 0,1 3 0,1 0 0,0 2 0,-21 20 0,30-26 0,-1-1 0,-22 12 0,-21 16 0,27-14 0,-1-1 0,-64 35 0,-37 19 0,117-69 0,3 2 0,-1 0 0,0 0 0,1 1 0,-15 19 0,-10 8 0,14-18 0,15-13 0,0 0 0,0 0 0,0 1 0,1 0 0,0 0 0,1 0 0,0 1 0,-9 15 0,6-5 0,0 0 0,-21 28 0,17-27 0,-20 39 0,10 7 0,20-52 0,-1 0 0,-1-1 0,0 0 0,-1 0 0,-1-1 0,-11 18 0,17-27 0,-17 21 0,-26 43 0,40-58 0,-1 1 0,1 0 0,1-1 0,-1 1 0,2 0 0,0 0 0,-1 1 0,1 16 0,5 163 0,-1-177 0,1-1 0,1 1 0,0-1 0,0 0 0,2-1 0,-1 1 0,1-1 0,13 18 0,-8-10 0,14 29 0,-7-3 0,-12-29 0,0 0 0,0-1 0,1-1 0,1 1 0,0-1 0,1 0 0,15 17 0,-14-19 0,1 1 0,-2 0 0,11 20 0,6 10 0,-17-34 0,-1 1 0,1 0 0,1-1 0,-1-1 0,1 0 0,1 0 0,-1-1 0,1 0 0,1-1 0,12 6 0,10 2 0,1-2 0,46 10 0,-66-18 0,9 1 0,-2 2 0,29 11 0,-34-12 0,1 0 0,-1-1 0,1 0 0,0-2 0,36 3 0,95-7 0,-62-1 0,-16 2 0,70-1 0,-140 1 0,1 0 0,-2 0 0,1 0 0,0 0 0,0 0 0,-1 0 0,1 0 0,0 0 0,0 0 0,-1-1 0,1 1 0,0 0 0,0-1 0,0 1 0,-1 0 0,1 0 0,0-1 0,-1 1 0,1-1 0,0 0 0,0 1 0,-1 0 0,0-1 0,1 0 0,0 0 0,-1 1 0,1-1 0,-1 0 0,0 0 0,1 1 0,-1-1 0,0 0 0,1 0 0,-1 1 0,0-1 0,0 0 0,1 0 0,-1 1 0,0-1 0,0 0 0,0 0 0,0 0 0,-1 0 0,1 0 0,0 1 0,0-1 0,-1 0 0,1 0 0,0 1 0,-1-1 0,1 0 0,0 0 0,-1 1 0,1-1 0,-1 0 0,0 0 0,-5-8 0,0 1 0,0 1 0,-12-13 0,12 14 0,-13-16 0,2 0 0,-1-1 0,3-1 0,0-1 0,1-1 0,-17-45 0,31 70 0,-4-8 0,5 11 0,12 16 0,9 4 0,-8-9 0,0 1 0,-1 1 0,0 0 0,-1 0 0,-1 1 0,0 1 0,-2 0 0,11 22 0,5 10 0,-20-41 0,-1-1 0,0 0 0,0 1 0,-1 0 0,0-1 0,0 2 0,2 12 0,-4-15 0,0 0 0,-1 0 0,0 0 0,0 0 0,0 0 0,0 0 0,-1 0 0,0 0 0,-3 11 0,2-14 0,1 1 0,-1-1 0,0 0 0,0 0 0,-1 0 0,1-1 0,0 1 0,0-1 0,-1 1 0,0-1 0,0 1 0,0-1 0,0-1 0,0 2 0,0-2 0,0 1 0,-6 1 0,-63 18 0,33-12 0,-7 12 0,11-4 0,-48 16-1365,69-25-5461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9BA1A87E-813F-AF0F-041D-CE232B7A18C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90A33BCA-FF2B-904A-6ACB-421B4697E71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864C4CF4-219F-4C78-A5BA-B2F154A2CDD2}" type="datetimeFigureOut">
              <a:rPr lang="en-US"/>
              <a:pPr>
                <a:defRPr/>
              </a:pPr>
              <a:t>2/9/2026</a:t>
            </a:fld>
            <a:endParaRPr lang="en-US"/>
          </a:p>
        </p:txBody>
      </p:sp>
      <p:sp>
        <p:nvSpPr>
          <p:cNvPr id="19460" name="Rectangle 4">
            <a:extLst>
              <a:ext uri="{FF2B5EF4-FFF2-40B4-BE49-F238E27FC236}">
                <a16:creationId xmlns:a16="http://schemas.microsoft.com/office/drawing/2014/main" id="{E6881BB2-A257-BEB2-B237-5C60E2FE8C7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3" name="Rectangle 5">
            <a:extLst>
              <a:ext uri="{FF2B5EF4-FFF2-40B4-BE49-F238E27FC236}">
                <a16:creationId xmlns:a16="http://schemas.microsoft.com/office/drawing/2014/main" id="{84E1F9B0-0E05-EEE3-8B09-3292F5E58FD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8134" name="Rectangle 6">
            <a:extLst>
              <a:ext uri="{FF2B5EF4-FFF2-40B4-BE49-F238E27FC236}">
                <a16:creationId xmlns:a16="http://schemas.microsoft.com/office/drawing/2014/main" id="{FD94DB07-1FBF-48D8-BE9B-EAD1CA85602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35" name="Rectangle 7">
            <a:extLst>
              <a:ext uri="{FF2B5EF4-FFF2-40B4-BE49-F238E27FC236}">
                <a16:creationId xmlns:a16="http://schemas.microsoft.com/office/drawing/2014/main" id="{B2D67A9F-79F1-685B-B7CE-85E68E027A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82BB320-F13B-41AF-BB84-306DCE9224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44FFA8F6-8FBE-2312-B2D6-012FDBF058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60994F52-302D-250C-116C-52081CB94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B92E2681-B4AB-B23F-9CED-5892333F86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9A8604D-9FA4-4914-BD57-93266632D9AF}" type="slidenum">
              <a:rPr lang="en-US" altLang="en-US" smtClean="0">
                <a:latin typeface="Calibri" panose="020F0502020204030204" pitchFamily="34" charset="0"/>
              </a:rPr>
              <a:pPr/>
              <a:t>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R-type: register-register.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I-type: short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immediates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and loads.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S-type: stores.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B-type: conditional branches, a variation of S-type.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U-type: long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immediates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J-type: unconditional jumps, a variation of U-type.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9DCCC-EBE2-44AD-8EA0-6F319820E96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5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9DCCC-EBE2-44AD-8EA0-6F319820E96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59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ImmSel</a:t>
            </a:r>
            <a:r>
              <a:rPr lang="en-US" dirty="0"/>
              <a:t> do?</a:t>
            </a:r>
          </a:p>
          <a:p>
            <a:r>
              <a:rPr lang="en-US" dirty="0"/>
              <a:t>What does </a:t>
            </a:r>
            <a:r>
              <a:rPr lang="en-US" dirty="0" err="1"/>
              <a:t>BSel</a:t>
            </a:r>
            <a:r>
              <a:rPr lang="en-US" dirty="0"/>
              <a:t> do?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9DCCC-EBE2-44AD-8EA0-6F319820E96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820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mv </a:t>
            </a:r>
            <a:r>
              <a:rPr lang="en-US" dirty="0" err="1"/>
              <a:t>rd</a:t>
            </a:r>
            <a:r>
              <a:rPr lang="en-US" dirty="0"/>
              <a:t>, </a:t>
            </a:r>
            <a:r>
              <a:rPr lang="en-US" dirty="0" err="1"/>
              <a:t>rs</a:t>
            </a:r>
            <a:endParaRPr lang="en-US" dirty="0"/>
          </a:p>
          <a:p>
            <a:r>
              <a:rPr lang="en-US" dirty="0"/>
              <a:t>neg </a:t>
            </a:r>
            <a:r>
              <a:rPr lang="en-US" dirty="0" err="1"/>
              <a:t>rd</a:t>
            </a:r>
            <a:r>
              <a:rPr lang="en-US" dirty="0"/>
              <a:t>, </a:t>
            </a:r>
            <a:r>
              <a:rPr lang="en-US" dirty="0" err="1"/>
              <a:t>rs</a:t>
            </a:r>
            <a:endParaRPr lang="en-US" dirty="0"/>
          </a:p>
          <a:p>
            <a:r>
              <a:rPr lang="en-US" dirty="0" err="1"/>
              <a:t>inc</a:t>
            </a:r>
            <a:r>
              <a:rPr lang="en-US" dirty="0"/>
              <a:t> </a:t>
            </a:r>
            <a:r>
              <a:rPr lang="en-US" dirty="0" err="1"/>
              <a:t>rd</a:t>
            </a:r>
            <a:endParaRPr lang="en-US" dirty="0"/>
          </a:p>
          <a:p>
            <a:r>
              <a:rPr lang="en-US" dirty="0"/>
              <a:t>abs </a:t>
            </a:r>
            <a:r>
              <a:rPr lang="en-US" dirty="0" err="1"/>
              <a:t>rd</a:t>
            </a:r>
            <a:r>
              <a:rPr lang="en-US" dirty="0"/>
              <a:t>, </a:t>
            </a:r>
            <a:r>
              <a:rPr lang="en-US" dirty="0" err="1"/>
              <a:t>rs</a:t>
            </a:r>
            <a:endParaRPr lang="en-US" dirty="0"/>
          </a:p>
          <a:p>
            <a:r>
              <a:rPr lang="en-US" dirty="0"/>
              <a:t>li </a:t>
            </a:r>
            <a:r>
              <a:rPr lang="en-US" dirty="0" err="1"/>
              <a:t>rd</a:t>
            </a:r>
            <a:r>
              <a:rPr lang="en-US" dirty="0"/>
              <a:t>, </a:t>
            </a:r>
            <a:r>
              <a:rPr lang="en-US" dirty="0" err="1"/>
              <a:t>imm</a:t>
            </a:r>
            <a:endParaRPr lang="en-US" dirty="0"/>
          </a:p>
          <a:p>
            <a:r>
              <a:rPr lang="en-US" dirty="0" err="1"/>
              <a:t>getpc</a:t>
            </a:r>
            <a:r>
              <a:rPr lang="en-US" dirty="0"/>
              <a:t> </a:t>
            </a:r>
            <a:r>
              <a:rPr lang="en-US" dirty="0" err="1"/>
              <a:t>rd</a:t>
            </a:r>
            <a:endParaRPr lang="en-US" dirty="0"/>
          </a:p>
          <a:p>
            <a:r>
              <a:rPr lang="en-US" dirty="0" err="1"/>
              <a:t>seqz</a:t>
            </a:r>
            <a:r>
              <a:rPr lang="en-US" dirty="0"/>
              <a:t> </a:t>
            </a:r>
            <a:r>
              <a:rPr lang="en-US" dirty="0" err="1"/>
              <a:t>rd</a:t>
            </a:r>
            <a:r>
              <a:rPr lang="en-US" dirty="0"/>
              <a:t>, </a:t>
            </a:r>
            <a:r>
              <a:rPr lang="en-US" dirty="0" err="1"/>
              <a:t>rs</a:t>
            </a:r>
            <a:r>
              <a:rPr lang="en-US" dirty="0"/>
              <a:t> (</a:t>
            </a:r>
            <a:r>
              <a:rPr lang="en-US" dirty="0" err="1"/>
              <a:t>rd</a:t>
            </a:r>
            <a:r>
              <a:rPr lang="en-US" dirty="0"/>
              <a:t> ← (</a:t>
            </a:r>
            <a:r>
              <a:rPr lang="en-US" dirty="0" err="1"/>
              <a:t>rs</a:t>
            </a:r>
            <a:r>
              <a:rPr lang="en-US" dirty="0"/>
              <a:t> == 0) ? 1 : 0)</a:t>
            </a:r>
          </a:p>
          <a:p>
            <a:r>
              <a:rPr lang="en-US" dirty="0" err="1"/>
              <a:t>swp</a:t>
            </a:r>
            <a:r>
              <a:rPr lang="en-US" dirty="0"/>
              <a:t> </a:t>
            </a:r>
            <a:r>
              <a:rPr lang="en-US" dirty="0" err="1"/>
              <a:t>rs</a:t>
            </a:r>
            <a:r>
              <a:rPr lang="en-US" dirty="0"/>
              <a:t>, </a:t>
            </a:r>
            <a:r>
              <a:rPr lang="en-US" dirty="0" err="1"/>
              <a:t>imm</a:t>
            </a:r>
            <a:r>
              <a:rPr lang="en-US" dirty="0"/>
              <a:t>(</a:t>
            </a:r>
            <a:r>
              <a:rPr lang="en-US" dirty="0" err="1"/>
              <a:t>rd</a:t>
            </a:r>
            <a:r>
              <a:rPr lang="en-US" dirty="0"/>
              <a:t>):</a:t>
            </a:r>
          </a:p>
          <a:p>
            <a:r>
              <a:rPr lang="en-US" dirty="0"/>
              <a:t>Mem[</a:t>
            </a:r>
            <a:r>
              <a:rPr lang="en-US" dirty="0" err="1"/>
              <a:t>rd</a:t>
            </a:r>
            <a:r>
              <a:rPr lang="en-US" dirty="0"/>
              <a:t> + </a:t>
            </a:r>
            <a:r>
              <a:rPr lang="en-US" dirty="0" err="1"/>
              <a:t>imm</a:t>
            </a:r>
            <a:r>
              <a:rPr lang="en-US" dirty="0"/>
              <a:t>] ← </a:t>
            </a:r>
            <a:r>
              <a:rPr lang="en-US" dirty="0" err="1"/>
              <a:t>rs</a:t>
            </a:r>
            <a:endParaRPr lang="en-US" dirty="0"/>
          </a:p>
          <a:p>
            <a:r>
              <a:rPr lang="en-US" dirty="0" err="1"/>
              <a:t>rd</a:t>
            </a:r>
            <a:r>
              <a:rPr lang="en-US" dirty="0"/>
              <a:t> ← </a:t>
            </a:r>
            <a:r>
              <a:rPr lang="en-US" dirty="0" err="1"/>
              <a:t>rd</a:t>
            </a:r>
            <a:r>
              <a:rPr lang="en-US" dirty="0"/>
              <a:t> + </a:t>
            </a:r>
            <a:r>
              <a:rPr lang="en-US" dirty="0" err="1"/>
              <a:t>imm</a:t>
            </a:r>
            <a:endParaRPr lang="en-US" dirty="0"/>
          </a:p>
          <a:p>
            <a:r>
              <a:rPr lang="en-US" dirty="0" err="1"/>
              <a:t>pcadd</a:t>
            </a:r>
            <a:r>
              <a:rPr lang="en-US" dirty="0"/>
              <a:t> </a:t>
            </a:r>
            <a:r>
              <a:rPr lang="en-US" dirty="0" err="1"/>
              <a:t>rd</a:t>
            </a:r>
            <a:r>
              <a:rPr lang="en-US" dirty="0"/>
              <a:t>, rs1</a:t>
            </a:r>
          </a:p>
          <a:p>
            <a:r>
              <a:rPr lang="en-US" dirty="0" err="1"/>
              <a:t>nop</a:t>
            </a:r>
            <a:r>
              <a:rPr lang="en-US" dirty="0"/>
              <a:t>-store rs2, (rs1)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2BB320-F13B-41AF-BB84-306DCE92248C}" type="slidenum">
              <a:rPr lang="en-US" altLang="en-US" smtClean="0"/>
              <a:pPr>
                <a:defRPr/>
              </a:pPr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1752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9DCCC-EBE2-44AD-8EA0-6F319820E96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210E9-01D5-7472-677A-3B0AA2AD0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D2DDE-7A51-A1A8-5C34-99C6FAA2B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D8106-2EFE-B03C-0DCC-E1803F83D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F5451D-6138-4BA6-B687-6C9F908488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1832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9C7B9-97C1-73C5-069B-8304F71A5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4205D-B0EA-B535-1BCB-C052B27F3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810C2-A27B-66A7-0574-10C225192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9212A-F0D7-4AFF-A386-0ACFB0AAC5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8412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9E6BE-7F7F-94ED-1232-D89436CBC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733A2-CB01-A6CE-B5D3-DB2ECAFBB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21FBA-0C17-A4B8-E194-E3AAE0572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D9BE82-4715-4ACA-919F-DBB11A70F4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5708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FBFFBE-14B2-F0AF-F4AC-4976B5EA7B3E}"/>
              </a:ext>
            </a:extLst>
          </p:cNvPr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176F73-2534-EA66-9BA3-389159441E1E}"/>
              </a:ext>
            </a:extLst>
          </p:cNvPr>
          <p:cNvSpPr/>
          <p:nvPr userDrawn="1"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143B4A-14C2-1094-BE58-15BD80B6D446}"/>
              </a:ext>
            </a:extLst>
          </p:cNvPr>
          <p:cNvSpPr/>
          <p:nvPr userDrawn="1"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D759AA-21D7-ABA4-D5D7-76848EAA814B}"/>
              </a:ext>
            </a:extLst>
          </p:cNvPr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8" name="Picture 10" descr="BITS_university_logo_whitevert.png">
            <a:extLst>
              <a:ext uri="{FF2B5EF4-FFF2-40B4-BE49-F238E27FC236}">
                <a16:creationId xmlns:a16="http://schemas.microsoft.com/office/drawing/2014/main" id="{4AC502B5-9275-C45A-F485-E98B733254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A90F2E-DD9A-35C4-D90C-49EB0FD21D5D}"/>
              </a:ext>
            </a:extLst>
          </p:cNvPr>
          <p:cNvSpPr txBox="1"/>
          <p:nvPr userDrawn="1"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235B97-BCD1-B200-8B0C-6E7F31A5DD6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200">
                <a:solidFill>
                  <a:srgbClr val="FFFFFF"/>
                </a:solidFill>
                <a:cs typeface="Arial" charset="0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37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72C3E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E8660-BD03-9DBA-9F27-92B953591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70716-1DFD-E96E-77AC-224DB37BB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094D3-6482-D516-F215-AAD295B6F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887A73-1AE0-46F8-856A-18EA1CF30A1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6230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44638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E40EF-D719-C1DF-C21A-2CF2ACF95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54D67-7283-208E-229E-EF4878C71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FBDCE-B7CC-6ED6-F37D-087059BBC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9D9D01-1391-45E0-A9C5-C04635A436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FD4032-0DCD-4B56-8C1A-A046DCFB4D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3048000"/>
            <a:ext cx="7772400" cy="31242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8803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A1B8B84-BA43-81F2-03D3-23F157EDD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C23C139-D613-6FE7-8352-A2E3C1C6D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763CA6A-FAB2-9598-5FD6-5C5FFE4CC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877344-E1C7-49F4-9630-5A0F623202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0235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C99FE01-5AE9-7CCB-1DBD-1304A57AD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A2B8239-FCBD-23CF-FA37-CDC50DB05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E3DACE7-853A-4CB8-B825-278E151B1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D20D7B-F2AF-465A-8627-050A33B6A2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9797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0E68BBE-9DA8-9C9C-D822-7FC9D3829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BD6A7CF-E35D-4F42-293C-8BAB3F135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D87C34F-2852-49F1-C32D-490DE9743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B3AC73-65EA-4970-A755-094E5C634C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9387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25E5740-931D-F5B1-D23F-DCBD0C38C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48D1279-085F-FADC-9335-EE951FC2F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FCD80BA-8A05-EF30-056C-D3B895E35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5AE7E5-2F0D-40CB-89DC-60190FE7F7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5960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0265D46-A9C7-CD06-5134-985F83276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8A55F7D-AFEF-402F-45C6-533ED83EF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F7864CC-5912-595A-947D-86ED4368F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715581-CD01-4CEC-BC8F-7353CE8268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0446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E467ABF-5DBD-0F44-6269-D1296B669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1729259-95EB-ABB4-8CC1-6AAA526DC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62D7086-DF65-36F8-E6B6-082068B3E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2052F0-E69A-488D-AA78-DE7ABB9591C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5026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BA203AAE-04EA-FB40-EB07-8B5C207984B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52400" y="53975"/>
            <a:ext cx="6324600" cy="1195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B0F4528A-9CB7-CDAF-ED2B-34ED9244113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52400" y="1446211"/>
            <a:ext cx="8839200" cy="501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94811-E68F-A5B1-AEDA-C6AFA290A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99238"/>
            <a:ext cx="1828800" cy="258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10422-B7F7-81EF-261E-27508681B4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599238"/>
            <a:ext cx="2895600" cy="2587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 b="1" dirty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dirty="0" err="1">
                <a:solidFill>
                  <a:srgbClr val="101141"/>
                </a:solidFill>
                <a:cs typeface="Arial" charset="0"/>
              </a:rPr>
              <a:t>Pilani</a:t>
            </a:r>
            <a:r>
              <a:rPr lang="en-US" dirty="0">
                <a:solidFill>
                  <a:srgbClr val="101141"/>
                </a:solidFill>
                <a:cs typeface="Arial" charset="0"/>
              </a:rPr>
              <a:t>, </a:t>
            </a:r>
            <a:r>
              <a:rPr lang="en-US" dirty="0" err="1">
                <a:solidFill>
                  <a:srgbClr val="101141"/>
                </a:solidFill>
                <a:cs typeface="Arial" charset="0"/>
              </a:rPr>
              <a:t>Pilani</a:t>
            </a:r>
            <a:r>
              <a:rPr lang="en-US" dirty="0">
                <a:solidFill>
                  <a:srgbClr val="101141"/>
                </a:solidFill>
                <a:cs typeface="Arial" charset="0"/>
              </a:rPr>
              <a:t> Campus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38BB7-5B9C-07D9-CEF5-0333C5055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86800" y="6599238"/>
            <a:ext cx="457200" cy="2587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875A4CA-FE82-4068-9563-37A5A44B58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7" name="Picture 11" descr="Picture 7.png">
            <a:extLst>
              <a:ext uri="{FF2B5EF4-FFF2-40B4-BE49-F238E27FC236}">
                <a16:creationId xmlns:a16="http://schemas.microsoft.com/office/drawing/2014/main" id="{B1A82462-8175-42D8-B46C-67766E05E74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18">
            <a:extLst>
              <a:ext uri="{FF2B5EF4-FFF2-40B4-BE49-F238E27FC236}">
                <a16:creationId xmlns:a16="http://schemas.microsoft.com/office/drawing/2014/main" id="{F71B9737-4DA8-4B8F-9335-5F2A7C90653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32335E3-1C88-4FEB-B3EA-2686D6520BDF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57711E8-77A4-4937-A983-1A5FDBFC0894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C71875C-BA0F-4B96-BF59-4025A49FA021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Group 22">
            <a:extLst>
              <a:ext uri="{FF2B5EF4-FFF2-40B4-BE49-F238E27FC236}">
                <a16:creationId xmlns:a16="http://schemas.microsoft.com/office/drawing/2014/main" id="{C2B4447A-9437-4C8F-B654-838CD5BB861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377527-4981-49F2-8F12-B5DB6F066126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5B94671-9EEF-4175-9164-57B69291B8A6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D2EC7A3-548A-4998-81D6-DC9D9CECAAD8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33" r:id="rId1"/>
    <p:sldLayoutId id="2147484834" r:id="rId2"/>
    <p:sldLayoutId id="2147484835" r:id="rId3"/>
    <p:sldLayoutId id="2147484836" r:id="rId4"/>
    <p:sldLayoutId id="2147484837" r:id="rId5"/>
    <p:sldLayoutId id="2147484838" r:id="rId6"/>
    <p:sldLayoutId id="2147484839" r:id="rId7"/>
    <p:sldLayoutId id="2147484840" r:id="rId8"/>
    <p:sldLayoutId id="2147484841" r:id="rId9"/>
    <p:sldLayoutId id="2147484842" r:id="rId10"/>
    <p:sldLayoutId id="2147484843" r:id="rId11"/>
    <p:sldLayoutId id="2147484844" r:id="rId12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72C3E8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twitter.com/ten_filip/status/1340400266047332354" TargetMode="Externa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48.png"/><Relationship Id="rId4" Type="http://schemas.openxmlformats.org/officeDocument/2006/relationships/customXml" Target="../ink/ink1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customXml" Target="../ink/ink3.xml"/><Relationship Id="rId11" Type="http://schemas.openxmlformats.org/officeDocument/2006/relationships/image" Target="../media/image51.png"/><Relationship Id="rId5" Type="http://schemas.openxmlformats.org/officeDocument/2006/relationships/image" Target="../media/image47.png"/><Relationship Id="rId10" Type="http://schemas.openxmlformats.org/officeDocument/2006/relationships/customXml" Target="../ink/ink5.xml"/><Relationship Id="rId4" Type="http://schemas.openxmlformats.org/officeDocument/2006/relationships/image" Target="../media/image42.png"/><Relationship Id="rId9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customXml" Target="../ink/ink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48.png"/><Relationship Id="rId5" Type="http://schemas.openxmlformats.org/officeDocument/2006/relationships/customXml" Target="../ink/ink6.xml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customXml" Target="../ink/ink8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2.png"/><Relationship Id="rId7" Type="http://schemas.openxmlformats.org/officeDocument/2006/relationships/customXml" Target="../ink/ink10.xml"/><Relationship Id="rId12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48.png"/><Relationship Id="rId11" Type="http://schemas.openxmlformats.org/officeDocument/2006/relationships/customXml" Target="../ink/ink12.xml"/><Relationship Id="rId5" Type="http://schemas.openxmlformats.org/officeDocument/2006/relationships/customXml" Target="../ink/ink9.xml"/><Relationship Id="rId10" Type="http://schemas.openxmlformats.org/officeDocument/2006/relationships/image" Target="../media/image55.png"/><Relationship Id="rId4" Type="http://schemas.openxmlformats.org/officeDocument/2006/relationships/image" Target="../media/image47.png"/><Relationship Id="rId9" Type="http://schemas.openxmlformats.org/officeDocument/2006/relationships/customXml" Target="../ink/ink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13" Type="http://schemas.openxmlformats.org/officeDocument/2006/relationships/image" Target="../media/image60.png"/><Relationship Id="rId3" Type="http://schemas.openxmlformats.org/officeDocument/2006/relationships/image" Target="../media/image47.png"/><Relationship Id="rId7" Type="http://schemas.openxmlformats.org/officeDocument/2006/relationships/image" Target="../media/image57.png"/><Relationship Id="rId12" Type="http://schemas.openxmlformats.org/officeDocument/2006/relationships/customXml" Target="../ink/ink17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11" Type="http://schemas.openxmlformats.org/officeDocument/2006/relationships/image" Target="../media/image59.png"/><Relationship Id="rId5" Type="http://schemas.openxmlformats.org/officeDocument/2006/relationships/image" Target="../media/image48.png"/><Relationship Id="rId10" Type="http://schemas.openxmlformats.org/officeDocument/2006/relationships/customXml" Target="../ink/ink16.xml"/><Relationship Id="rId4" Type="http://schemas.openxmlformats.org/officeDocument/2006/relationships/customXml" Target="../ink/ink13.xml"/><Relationship Id="rId9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4">
            <a:extLst>
              <a:ext uri="{FF2B5EF4-FFF2-40B4-BE49-F238E27FC236}">
                <a16:creationId xmlns:a16="http://schemas.microsoft.com/office/drawing/2014/main" id="{82CCF8E8-8D44-B829-5D34-BCFE6E2C9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Computer Architecture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BD772D-9840-4762-E3C3-128057D3E94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000" dirty="0"/>
              <a:t>Prof. Saurabh Gandhi (EEE department)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AFC57-0F8F-4F77-B1F3-4DDE95485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questions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7881F0-F23E-43EB-AF0D-FABA446B8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Two possible designs of 3-to-8 decoders: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A				B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FD2AE-41A5-4D3D-806F-96EE5ABFB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64AEC7-4F96-4536-85C6-086792D86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pic>
        <p:nvPicPr>
          <p:cNvPr id="1026" name="Picture 2" descr="Digital Decoder and its application in digital circuits ...">
            <a:extLst>
              <a:ext uri="{FF2B5EF4-FFF2-40B4-BE49-F238E27FC236}">
                <a16:creationId xmlns:a16="http://schemas.microsoft.com/office/drawing/2014/main" id="{49F9CDA6-8777-48EF-B141-6A6C5FD12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057400"/>
            <a:ext cx="2476500" cy="217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o design a 2 by 4 decoder using 1 by 2 - Quora">
            <a:extLst>
              <a:ext uri="{FF2B5EF4-FFF2-40B4-BE49-F238E27FC236}">
                <a16:creationId xmlns:a16="http://schemas.microsoft.com/office/drawing/2014/main" id="{F01A384F-2533-4F03-AB24-D36B49528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088822"/>
            <a:ext cx="2362200" cy="240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1E72F4C-E6B6-4C9E-9FD1-A5B51C10A4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13" b="73969"/>
          <a:stretch/>
        </p:blipFill>
        <p:spPr bwMode="auto">
          <a:xfrm>
            <a:off x="-6096" y="5562600"/>
            <a:ext cx="9144000" cy="777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656C7563-9263-4B7B-AE5D-3F79FDEDBB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0" t="45812" r="-400" b="47496"/>
          <a:stretch/>
        </p:blipFill>
        <p:spPr bwMode="auto">
          <a:xfrm>
            <a:off x="30479" y="6089396"/>
            <a:ext cx="9144000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061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9475-D9D8-4AFC-9AB4-E01228074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Microarchitecture – </a:t>
            </a:r>
            <a:r>
              <a:rPr lang="en-US" dirty="0" err="1"/>
              <a:t>datapath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DF7D69-F4C3-4236-B8F5-399636B25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86F84-74EF-4594-AC41-7E069A2C9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D9D01-1391-45E0-A9C5-C04635A43651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4626AD-3B1E-4F3C-96DB-9AC5EE0A8C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0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1590-F254-20FB-5CBC-AF99FDA48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How is an instruction executed?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35CC2-F431-A1BA-4688-0ADDF597F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76" y="1609809"/>
            <a:ext cx="8972549" cy="5959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Goal: Create a “circuit” of logic elements that, when given an assembly instruction, perform the action the instruction describes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98F8F-6394-D7D2-47D8-3221BDEE5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9 February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1BF1A-91DE-EC90-C987-923396A05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16521-3317-0710-801D-4A2615735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7B8516-565C-DA3F-00C3-5B146C579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39" y="3323344"/>
            <a:ext cx="7044721" cy="13289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E2D1BE-6E8E-032B-CA46-43EB11455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13" y="4752080"/>
            <a:ext cx="7180471" cy="126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1590-F254-20FB-5CBC-AF99FDA48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53975"/>
            <a:ext cx="6553200" cy="1195386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The stages of instruction execution – Instruction Fetch (IF)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98F8F-6394-D7D2-47D8-3221BDEE5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9 February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1BF1A-91DE-EC90-C987-923396A05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16521-3317-0710-801D-4A2615735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13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0DACEF-4A92-39C4-B658-ED23A6B50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76" y="3234874"/>
            <a:ext cx="8972549" cy="30135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Which instruction to fetch? Logical elements to compute the address of the next instruction</a:t>
            </a:r>
          </a:p>
          <a:p>
            <a:endParaRPr lang="en-US" dirty="0"/>
          </a:p>
          <a:p>
            <a:r>
              <a:rPr lang="en-US" dirty="0"/>
              <a:t>Next instruction – easy, just increment the current instruction address by size</a:t>
            </a:r>
          </a:p>
          <a:p>
            <a:endParaRPr lang="en-US" dirty="0"/>
          </a:p>
          <a:p>
            <a:r>
              <a:rPr lang="en-US" dirty="0"/>
              <a:t>Branch – depends on the outcome of the current instruction (information obtained from other units of the processor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862F73-7AFA-F27C-AEFD-090FB5E44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14" y="1609808"/>
            <a:ext cx="7180471" cy="1264620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B6A1CD-AD32-1F40-F448-4B71A56757DD}"/>
              </a:ext>
            </a:extLst>
          </p:cNvPr>
          <p:cNvSpPr/>
          <p:nvPr/>
        </p:nvSpPr>
        <p:spPr>
          <a:xfrm>
            <a:off x="1001730" y="1666341"/>
            <a:ext cx="1078786" cy="1140431"/>
          </a:xfrm>
          <a:prstGeom prst="roundRect">
            <a:avLst>
              <a:gd name="adj" fmla="val 21616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1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1590-F254-20FB-5CBC-AF99FDA48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53975"/>
            <a:ext cx="6477000" cy="1195386"/>
          </a:xfrm>
        </p:spPr>
        <p:txBody>
          <a:bodyPr/>
          <a:lstStyle/>
          <a:p>
            <a:r>
              <a:rPr lang="en-US" sz="3200" dirty="0">
                <a:solidFill>
                  <a:srgbClr val="FFC000"/>
                </a:solidFill>
              </a:rPr>
              <a:t>The stages of instruction execution – Decode and Operand Fetch (OF)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98F8F-6394-D7D2-47D8-3221BDEE5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9 February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1BF1A-91DE-EC90-C987-923396A05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16521-3317-0710-801D-4A2615735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14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0DACEF-4A92-39C4-B658-ED23A6B50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76" y="3234874"/>
            <a:ext cx="8972549" cy="3165925"/>
          </a:xfrm>
        </p:spPr>
        <p:txBody>
          <a:bodyPr>
            <a:normAutofit fontScale="92500"/>
          </a:bodyPr>
          <a:lstStyle/>
          <a:p>
            <a:r>
              <a:rPr lang="en-US" dirty="0"/>
              <a:t>How to interpret the instruction? What all will be needed to execute it?</a:t>
            </a:r>
          </a:p>
          <a:p>
            <a:endParaRPr lang="en-US" dirty="0"/>
          </a:p>
          <a:p>
            <a:r>
              <a:rPr lang="en-US" dirty="0"/>
              <a:t>Processing required for different instruction types is very different – load-store instructions use a dedicated memory unit, whereas arithmetic instructions do not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862F73-7AFA-F27C-AEFD-090FB5E44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14" y="1609808"/>
            <a:ext cx="7180471" cy="126462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16F617D-6B8D-A574-4238-4C02FBE18D40}"/>
              </a:ext>
            </a:extLst>
          </p:cNvPr>
          <p:cNvSpPr/>
          <p:nvPr/>
        </p:nvSpPr>
        <p:spPr>
          <a:xfrm>
            <a:off x="2512032" y="1704868"/>
            <a:ext cx="1078786" cy="1140431"/>
          </a:xfrm>
          <a:prstGeom prst="roundRect">
            <a:avLst>
              <a:gd name="adj" fmla="val 21616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5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1590-F254-20FB-5CBC-AF99FDA48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The stages of instruction execution – Execute (EX)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98F8F-6394-D7D2-47D8-3221BDEE5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9 February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1BF1A-91DE-EC90-C987-923396A05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16521-3317-0710-801D-4A2615735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15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0DACEF-4A92-39C4-B658-ED23A6B50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76" y="3234874"/>
            <a:ext cx="8972549" cy="29373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Executes arithmetic and logical operations</a:t>
            </a:r>
          </a:p>
          <a:p>
            <a:endParaRPr lang="en-US" dirty="0"/>
          </a:p>
          <a:p>
            <a:r>
              <a:rPr lang="en-US" dirty="0"/>
              <a:t>Contains an arithmetic and logical unit (ALU)</a:t>
            </a:r>
          </a:p>
          <a:p>
            <a:endParaRPr lang="en-US" dirty="0"/>
          </a:p>
          <a:p>
            <a:r>
              <a:rPr lang="en-US" dirty="0"/>
              <a:t>Compute the effective address of load-store operations</a:t>
            </a:r>
          </a:p>
          <a:p>
            <a:endParaRPr lang="en-US" dirty="0"/>
          </a:p>
          <a:p>
            <a:r>
              <a:rPr lang="en-US" dirty="0"/>
              <a:t>Computes the outcome of branches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862F73-7AFA-F27C-AEFD-090FB5E44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14" y="1609808"/>
            <a:ext cx="7180471" cy="126462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16F617D-6B8D-A574-4238-4C02FBE18D40}"/>
              </a:ext>
            </a:extLst>
          </p:cNvPr>
          <p:cNvSpPr/>
          <p:nvPr/>
        </p:nvSpPr>
        <p:spPr>
          <a:xfrm>
            <a:off x="4045445" y="1697163"/>
            <a:ext cx="1078786" cy="1140431"/>
          </a:xfrm>
          <a:prstGeom prst="roundRect">
            <a:avLst>
              <a:gd name="adj" fmla="val 21616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13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1590-F254-20FB-5CBC-AF99FDA48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53975"/>
            <a:ext cx="6705600" cy="1195386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The stages of instruction execution – Memory Access (MA)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98F8F-6394-D7D2-47D8-3221BDEE5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9 February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1BF1A-91DE-EC90-C987-923396A05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16521-3317-0710-801D-4A2615735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16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0DACEF-4A92-39C4-B658-ED23A6B50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76" y="3116208"/>
            <a:ext cx="8972549" cy="2456676"/>
          </a:xfrm>
        </p:spPr>
        <p:txBody>
          <a:bodyPr/>
          <a:lstStyle/>
          <a:p>
            <a:r>
              <a:rPr lang="en-US" dirty="0"/>
              <a:t>Processing load-store instructions (accessing main memory)</a:t>
            </a:r>
          </a:p>
          <a:p>
            <a:endParaRPr lang="en-US" dirty="0"/>
          </a:p>
          <a:p>
            <a:r>
              <a:rPr lang="en-US" dirty="0"/>
              <a:t>Memory system can be very complex, and part of that complexity is implemented here (next module!)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862F73-7AFA-F27C-AEFD-090FB5E44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14" y="1609808"/>
            <a:ext cx="7180471" cy="126462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16F617D-6B8D-A574-4238-4C02FBE18D40}"/>
              </a:ext>
            </a:extLst>
          </p:cNvPr>
          <p:cNvSpPr/>
          <p:nvPr/>
        </p:nvSpPr>
        <p:spPr>
          <a:xfrm>
            <a:off x="5594273" y="1704868"/>
            <a:ext cx="1078786" cy="1140431"/>
          </a:xfrm>
          <a:prstGeom prst="roundRect">
            <a:avLst>
              <a:gd name="adj" fmla="val 21616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3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5C6BE50-2B4F-22EE-5B3B-BD8D135DC1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34"/>
          <a:stretch/>
        </p:blipFill>
        <p:spPr>
          <a:xfrm>
            <a:off x="4589935" y="1709622"/>
            <a:ext cx="4459490" cy="39630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44A024-34DF-3A08-D265-BF739A108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control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9E268-C149-E76E-98C1-E0EA91379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76" y="1609808"/>
            <a:ext cx="4413131" cy="4714791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Datapath: contains the hardware necessary to perform operations required by the processor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Reacts to what the controller tells it! (</a:t>
            </a:r>
            <a:r>
              <a:rPr lang="en-US" dirty="0" err="1"/>
              <a:t>ie</a:t>
            </a:r>
            <a:r>
              <a:rPr lang="en-US" dirty="0"/>
              <a:t>. “I was told to do an add, so I’ll feed these arguments through an adder)</a:t>
            </a:r>
          </a:p>
          <a:p>
            <a:endParaRPr lang="en-US" dirty="0"/>
          </a:p>
          <a:p>
            <a:r>
              <a:rPr lang="en-US" dirty="0"/>
              <a:t>Control: decides what each piece of the </a:t>
            </a:r>
            <a:r>
              <a:rPr lang="en-US" dirty="0" err="1"/>
              <a:t>datapath</a:t>
            </a:r>
            <a:r>
              <a:rPr lang="en-US" dirty="0"/>
              <a:t> should do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What operation am I performing? Do I need to get info from memory? Should I write to a register? Which register? (Based on the input instruction!)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5FB37-3A37-B584-298D-6BEDA3538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9 February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99EE5-0CB1-FCE3-3785-F3DE20A96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BAE2C-C14F-51C4-8F30-566B3FD1C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17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12A34D-F737-B835-3B58-3E84730CE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837" y="937588"/>
            <a:ext cx="2389684" cy="110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86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3A361-8AE7-26C3-A4C4-0D854F255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final product – virtual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F7F93-6400-8D4F-5601-3D4A44F54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9 February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1688F-AFBD-141E-7928-1E8FB2F7A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40496-DC47-CF56-319F-7C803BFB8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5DC18A-9315-018C-3195-3B67D14D5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524000"/>
            <a:ext cx="6629400" cy="486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30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3A361-8AE7-26C3-A4C4-0D854F255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final product – physical!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F7F93-6400-8D4F-5601-3D4A44F54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9 February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1688F-AFBD-141E-7928-1E8FB2F7A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40496-DC47-CF56-319F-7C803BFB8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19</a:t>
            </a:fld>
            <a:endParaRPr lang="en-US"/>
          </a:p>
        </p:txBody>
      </p:sp>
      <p:pic>
        <p:nvPicPr>
          <p:cNvPr id="3" name="sCbSyiir4Bh4ydsk">
            <a:hlinkClick r:id="" action="ppaction://media"/>
            <a:extLst>
              <a:ext uri="{FF2B5EF4-FFF2-40B4-BE49-F238E27FC236}">
                <a16:creationId xmlns:a16="http://schemas.microsoft.com/office/drawing/2014/main" id="{66373502-93A5-792A-2890-D1A43CEC31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80448" y="857250"/>
            <a:ext cx="2897981" cy="51435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88290C6-A085-76B2-E153-1D61962FD78D}"/>
              </a:ext>
            </a:extLst>
          </p:cNvPr>
          <p:cNvGrpSpPr/>
          <p:nvPr/>
        </p:nvGrpSpPr>
        <p:grpSpPr>
          <a:xfrm>
            <a:off x="400050" y="1331923"/>
            <a:ext cx="4800601" cy="4340774"/>
            <a:chOff x="533400" y="632898"/>
            <a:chExt cx="6400801" cy="5787698"/>
          </a:xfrm>
        </p:grpSpPr>
        <p:pic>
          <p:nvPicPr>
            <p:cNvPr id="2050" name="Picture 2" descr="Image">
              <a:extLst>
                <a:ext uri="{FF2B5EF4-FFF2-40B4-BE49-F238E27FC236}">
                  <a16:creationId xmlns:a16="http://schemas.microsoft.com/office/drawing/2014/main" id="{1A2B3639-6453-BE35-0F1A-F90E02100D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71" r="12252"/>
            <a:stretch/>
          </p:blipFill>
          <p:spPr bwMode="auto">
            <a:xfrm>
              <a:off x="638175" y="667496"/>
              <a:ext cx="6296026" cy="5753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20529F-4A96-738B-D715-6C7A2800828F}"/>
                </a:ext>
              </a:extLst>
            </p:cNvPr>
            <p:cNvSpPr txBox="1"/>
            <p:nvPr/>
          </p:nvSpPr>
          <p:spPr>
            <a:xfrm>
              <a:off x="533400" y="632898"/>
              <a:ext cx="6400801" cy="1231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  <a:highlight>
                    <a:srgbClr val="000080"/>
                  </a:highlight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https://twitter.com/ten_filip/status/1340400266047332354</a:t>
              </a:r>
              <a:endParaRPr lang="en-US" b="1" dirty="0">
                <a:solidFill>
                  <a:srgbClr val="FFC000"/>
                </a:solidFill>
                <a:highlight>
                  <a:srgbClr val="000080"/>
                </a:highlight>
              </a:endParaRPr>
            </a:p>
            <a:p>
              <a:r>
                <a:rPr lang="en-US" b="1" dirty="0">
                  <a:solidFill>
                    <a:srgbClr val="FFC000"/>
                  </a:solidFill>
                  <a:highlight>
                    <a:srgbClr val="000080"/>
                  </a:highlight>
                </a:rPr>
                <a:t>https://eater.net/8bit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21698F2-DA9E-444A-87B6-030AC22D602E}"/>
              </a:ext>
            </a:extLst>
          </p:cNvPr>
          <p:cNvSpPr txBox="1"/>
          <p:nvPr/>
        </p:nvSpPr>
        <p:spPr>
          <a:xfrm>
            <a:off x="-18288" y="5761055"/>
            <a:ext cx="58816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  <a:highlight>
                  <a:srgbClr val="000080"/>
                </a:highlight>
              </a:rPr>
              <a:t>Try your own: https://hackaday.io/project/178826-pineapple-one/details</a:t>
            </a:r>
          </a:p>
        </p:txBody>
      </p:sp>
    </p:spTree>
    <p:extLst>
      <p:ext uri="{BB962C8B-B14F-4D97-AF65-F5344CB8AC3E}">
        <p14:creationId xmlns:p14="http://schemas.microsoft.com/office/powerpoint/2010/main" val="273179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1938C0-3DDB-4F1E-94FD-B09E81901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Instructions as seen by hardware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4A134-7048-4E04-AF75-801A60B58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9BAE1-BB5F-4B29-A086-A09405542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17E9B3C-8585-4113-BD10-64561D002C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67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D55A8-C66D-4798-8F3B-B9461C57A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the </a:t>
            </a:r>
            <a:r>
              <a:rPr lang="en-US" dirty="0" err="1"/>
              <a:t>datapath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B2507E-4B21-4835-AF11-D25EB0E7E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CC3B3-220B-4858-8C0D-EE7B3813D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D9D01-1391-45E0-A9C5-C04635A43651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  <p:pic>
        <p:nvPicPr>
          <p:cNvPr id="1026" name="Picture 2" descr="The RISC-V Processor Hakim Weatherspoon CS 3410 Computer Science - ppt ...">
            <a:extLst>
              <a:ext uri="{FF2B5EF4-FFF2-40B4-BE49-F238E27FC236}">
                <a16:creationId xmlns:a16="http://schemas.microsoft.com/office/drawing/2014/main" id="{2754A6F0-E5B5-44C3-8371-11C8FB73BB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43" b="9576"/>
          <a:stretch/>
        </p:blipFill>
        <p:spPr bwMode="auto">
          <a:xfrm>
            <a:off x="1380615" y="2514600"/>
            <a:ext cx="6382770" cy="364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725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B2C00-95FC-42F3-A0D9-8F78B6765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hardware blocks does an instruction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836D5-EE00-484D-BCF1-0A2EB5AA6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 memory – where </a:t>
            </a:r>
            <a:br>
              <a:rPr lang="en-US" dirty="0"/>
            </a:br>
            <a:r>
              <a:rPr lang="en-US" dirty="0"/>
              <a:t>the instructions come from</a:t>
            </a:r>
          </a:p>
          <a:p>
            <a:r>
              <a:rPr lang="en-US" dirty="0"/>
              <a:t>PC – register that points to</a:t>
            </a:r>
            <a:br>
              <a:rPr lang="en-US" dirty="0"/>
            </a:br>
            <a:r>
              <a:rPr lang="en-US" dirty="0"/>
              <a:t>the instruction in memory</a:t>
            </a:r>
          </a:p>
          <a:p>
            <a:r>
              <a:rPr lang="en-US" dirty="0"/>
              <a:t>Register File – where the local registers live</a:t>
            </a:r>
          </a:p>
          <a:p>
            <a:r>
              <a:rPr lang="en-US" dirty="0"/>
              <a:t>Immediate generator</a:t>
            </a:r>
          </a:p>
          <a:p>
            <a:r>
              <a:rPr lang="en-US" dirty="0"/>
              <a:t>ALU – where the computation happens</a:t>
            </a:r>
          </a:p>
          <a:p>
            <a:r>
              <a:rPr lang="en-US" dirty="0"/>
              <a:t>Data memory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953EF-18D2-49F9-8685-3F76C6E6E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BEA61-7F38-4EC5-8FF9-9591ECCE0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  <p:pic>
        <p:nvPicPr>
          <p:cNvPr id="6" name="Picture 2" descr="The RISC-V Processor Hakim Weatherspoon CS 3410 Computer Science - ppt ...">
            <a:extLst>
              <a:ext uri="{FF2B5EF4-FFF2-40B4-BE49-F238E27FC236}">
                <a16:creationId xmlns:a16="http://schemas.microsoft.com/office/drawing/2014/main" id="{CA42E352-0704-4816-ACBC-C53A6D40D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76"/>
          <a:stretch/>
        </p:blipFill>
        <p:spPr bwMode="auto">
          <a:xfrm>
            <a:off x="5318372" y="838200"/>
            <a:ext cx="3825628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514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F76C8-B5FD-4190-B442-CAE9F65F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RV32I Register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62EC0-B1E3-40BC-8E85-AD620AE6D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46211"/>
            <a:ext cx="9144000" cy="5014912"/>
          </a:xfrm>
        </p:spPr>
        <p:txBody>
          <a:bodyPr>
            <a:normAutofit fontScale="92500"/>
          </a:bodyPr>
          <a:lstStyle/>
          <a:p>
            <a:r>
              <a:rPr lang="en-US" dirty="0"/>
              <a:t>32 integer registers, x0 to x31</a:t>
            </a:r>
          </a:p>
          <a:p>
            <a:pPr lvl="1"/>
            <a:r>
              <a:rPr lang="en-US" dirty="0"/>
              <a:t>Output ports </a:t>
            </a:r>
            <a:r>
              <a:rPr lang="en-US" b="1" dirty="0" err="1">
                <a:solidFill>
                  <a:schemeClr val="accent6"/>
                </a:solidFill>
              </a:rPr>
              <a:t>portA</a:t>
            </a:r>
            <a:r>
              <a:rPr lang="en-US" dirty="0"/>
              <a:t> and </a:t>
            </a:r>
            <a:r>
              <a:rPr lang="en-US" b="1" dirty="0" err="1">
                <a:solidFill>
                  <a:schemeClr val="accent6"/>
                </a:solidFill>
              </a:rPr>
              <a:t>portB</a:t>
            </a:r>
            <a:r>
              <a:rPr lang="en-US" dirty="0"/>
              <a:t> (readout of 32 bit data stored inside)</a:t>
            </a:r>
            <a:endParaRPr lang="en-US" b="1" dirty="0">
              <a:solidFill>
                <a:schemeClr val="accent6"/>
              </a:solidFill>
            </a:endParaRPr>
          </a:p>
          <a:p>
            <a:pPr lvl="1"/>
            <a:r>
              <a:rPr lang="en-US" dirty="0"/>
              <a:t> Input port </a:t>
            </a:r>
            <a:r>
              <a:rPr lang="en-US" b="1" dirty="0" err="1">
                <a:solidFill>
                  <a:schemeClr val="accent4"/>
                </a:solidFill>
              </a:rPr>
              <a:t>portW</a:t>
            </a:r>
            <a:r>
              <a:rPr lang="en-US" dirty="0"/>
              <a:t> (32 bit data that we want to write inside)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RW</a:t>
            </a:r>
            <a:r>
              <a:rPr lang="en-US" dirty="0"/>
              <a:t>, </a:t>
            </a:r>
            <a:r>
              <a:rPr lang="en-US" b="1" dirty="0">
                <a:solidFill>
                  <a:schemeClr val="accent4"/>
                </a:solidFill>
              </a:rPr>
              <a:t>RA</a:t>
            </a:r>
            <a:r>
              <a:rPr lang="en-US" dirty="0"/>
              <a:t>, </a:t>
            </a:r>
            <a:r>
              <a:rPr lang="en-US" b="1" dirty="0">
                <a:solidFill>
                  <a:schemeClr val="accent4"/>
                </a:solidFill>
              </a:rPr>
              <a:t>RB</a:t>
            </a:r>
            <a:r>
              <a:rPr lang="en-US" dirty="0"/>
              <a:t> (address of register inside the RF resp.)</a:t>
            </a:r>
          </a:p>
          <a:p>
            <a:pPr lvl="1"/>
            <a:r>
              <a:rPr lang="en-US" b="1" dirty="0" err="1">
                <a:solidFill>
                  <a:schemeClr val="accent4"/>
                </a:solidFill>
              </a:rPr>
              <a:t>WEn</a:t>
            </a:r>
            <a:r>
              <a:rPr lang="en-US" dirty="0"/>
              <a:t> (whether to copy </a:t>
            </a:r>
            <a:r>
              <a:rPr lang="en-US" dirty="0" err="1"/>
              <a:t>portW</a:t>
            </a:r>
            <a:r>
              <a:rPr lang="en-US" dirty="0"/>
              <a:t> data into register inside or not)</a:t>
            </a:r>
          </a:p>
          <a:p>
            <a:pPr lvl="1"/>
            <a:r>
              <a:rPr lang="en-US" dirty="0" err="1"/>
              <a:t>Clk</a:t>
            </a:r>
            <a:r>
              <a:rPr lang="en-US" dirty="0"/>
              <a:t> (clock signal for write operation, read is combinational)!</a:t>
            </a:r>
          </a:p>
          <a:p>
            <a:r>
              <a:rPr lang="en-US" dirty="0"/>
              <a:t>Register x0 is hardwired to 0 (why?)</a:t>
            </a:r>
          </a:p>
          <a:p>
            <a:r>
              <a:rPr lang="en-US" dirty="0"/>
              <a:t>General purpose usage (</a:t>
            </a:r>
            <a:r>
              <a:rPr lang="en-US" dirty="0" err="1"/>
              <a:t>ie</a:t>
            </a:r>
            <a:r>
              <a:rPr lang="en-US" dirty="0"/>
              <a:t> registers are not restricted or reserved for specific uses)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80091-232E-4B43-B703-DCA258269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CC0CD7-0520-4C0B-9FF2-425FDA761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354A891-09B2-4C4D-B69E-1E7FEEA2F540}"/>
              </a:ext>
            </a:extLst>
          </p:cNvPr>
          <p:cNvGrpSpPr/>
          <p:nvPr/>
        </p:nvGrpSpPr>
        <p:grpSpPr>
          <a:xfrm>
            <a:off x="5410200" y="1"/>
            <a:ext cx="3733800" cy="1904999"/>
            <a:chOff x="7908709" y="309846"/>
            <a:chExt cx="4024334" cy="218891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6D347F-FA61-4A90-9B44-2EAEF89C8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8709" y="309846"/>
              <a:ext cx="4024334" cy="218891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42A7B1-F26F-45B1-ACF0-D17F22245B27}"/>
                </a:ext>
              </a:extLst>
            </p:cNvPr>
            <p:cNvSpPr/>
            <p:nvPr/>
          </p:nvSpPr>
          <p:spPr>
            <a:xfrm>
              <a:off x="7908709" y="854359"/>
              <a:ext cx="647917" cy="5445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9406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B6DED-62DD-4635-B120-02FC0ABDE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Immediate generator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CA3E3-76C2-4AF1-8989-98A85AF61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446211"/>
            <a:ext cx="8839200" cy="5030789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Immediates</a:t>
            </a:r>
            <a:r>
              <a:rPr lang="en-US" dirty="0"/>
              <a:t> are weirdly scattered</a:t>
            </a:r>
          </a:p>
          <a:p>
            <a:r>
              <a:rPr lang="en-US" dirty="0" err="1"/>
              <a:t>Immediates</a:t>
            </a:r>
            <a:r>
              <a:rPr lang="en-US" dirty="0"/>
              <a:t> are not 32-bit (but ALU requires 32-bit inputs)</a:t>
            </a:r>
          </a:p>
          <a:p>
            <a:r>
              <a:rPr lang="en-US" dirty="0"/>
              <a:t>What </a:t>
            </a:r>
            <a:r>
              <a:rPr lang="en-US" dirty="0" err="1"/>
              <a:t>ImmGen</a:t>
            </a:r>
            <a:r>
              <a:rPr lang="en-US" dirty="0"/>
              <a:t> does:</a:t>
            </a:r>
          </a:p>
          <a:p>
            <a:pPr lvl="1"/>
            <a:r>
              <a:rPr lang="en-US" dirty="0"/>
              <a:t>Reassemble bits</a:t>
            </a:r>
          </a:p>
          <a:p>
            <a:pPr lvl="1"/>
            <a:r>
              <a:rPr lang="en-US" dirty="0"/>
              <a:t>Sign extend</a:t>
            </a:r>
          </a:p>
          <a:p>
            <a:pPr marL="457200" lvl="1" indent="0">
              <a:buNone/>
            </a:pPr>
            <a:r>
              <a:rPr lang="en-US" dirty="0"/>
              <a:t>    (+74) </a:t>
            </a:r>
            <a:r>
              <a:rPr lang="en-US" dirty="0">
                <a:solidFill>
                  <a:srgbClr val="FF0000"/>
                </a:solidFill>
              </a:rPr>
              <a:t>01001010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00000000</a:t>
            </a:r>
            <a:r>
              <a:rPr lang="en-US" dirty="0">
                <a:solidFill>
                  <a:srgbClr val="FF0000"/>
                </a:solidFill>
              </a:rPr>
              <a:t>01001010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    (-74) </a:t>
            </a:r>
            <a:r>
              <a:rPr lang="en-US" dirty="0">
                <a:solidFill>
                  <a:srgbClr val="FF0000"/>
                </a:solidFill>
              </a:rPr>
              <a:t>10110110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11111111</a:t>
            </a:r>
            <a:r>
              <a:rPr lang="en-US" dirty="0">
                <a:solidFill>
                  <a:srgbClr val="FF0000"/>
                </a:solidFill>
              </a:rPr>
              <a:t>10110110</a:t>
            </a:r>
          </a:p>
          <a:p>
            <a:pPr lvl="1"/>
            <a:r>
              <a:rPr lang="en-US" dirty="0"/>
              <a:t>Alignment (for branching and jumping)</a:t>
            </a:r>
          </a:p>
          <a:p>
            <a:pPr marL="457200" lvl="1" indent="0">
              <a:buNone/>
            </a:pPr>
            <a:r>
              <a:rPr lang="en-US" dirty="0"/>
              <a:t>    0000000</a:t>
            </a:r>
            <a:r>
              <a:rPr lang="en-US" dirty="0">
                <a:solidFill>
                  <a:srgbClr val="FFC000"/>
                </a:solidFill>
              </a:rPr>
              <a:t>1000</a:t>
            </a:r>
            <a:r>
              <a:rPr lang="en-US" dirty="0"/>
              <a:t> (11 bits)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0000000</a:t>
            </a:r>
            <a:r>
              <a:rPr lang="en-US" dirty="0">
                <a:solidFill>
                  <a:srgbClr val="FFC000"/>
                </a:solidFill>
              </a:rPr>
              <a:t>1000</a:t>
            </a:r>
            <a:r>
              <a:rPr lang="en-US" dirty="0">
                <a:solidFill>
                  <a:srgbClr val="FF0000"/>
                </a:solidFill>
              </a:rPr>
              <a:t>0</a:t>
            </a:r>
            <a:r>
              <a:rPr lang="en-US" dirty="0"/>
              <a:t> (12 bits)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5704C-1C23-4CF0-A753-072262EFC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972F7E-1036-4C9F-BF9C-C4A313B35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601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98E56-9ED6-4579-A17F-7D85E6465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ALU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54670-0619-4C46-8907-B400C91B2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Performs arithmetic (ADD, SUB) and logical (AND, OR, XOR) operations</a:t>
            </a:r>
          </a:p>
          <a:p>
            <a:r>
              <a:rPr lang="en-US" dirty="0">
                <a:solidFill>
                  <a:srgbClr val="FF0000"/>
                </a:solidFill>
              </a:rPr>
              <a:t>Inputs:</a:t>
            </a:r>
          </a:p>
          <a:p>
            <a:pPr lvl="1"/>
            <a:r>
              <a:rPr lang="en-US" dirty="0"/>
              <a:t>two 32-bit values + 4-bit ‘operation select’</a:t>
            </a:r>
          </a:p>
          <a:p>
            <a:r>
              <a:rPr lang="en-US" dirty="0"/>
              <a:t>Outputs:</a:t>
            </a:r>
          </a:p>
          <a:p>
            <a:pPr lvl="1"/>
            <a:r>
              <a:rPr lang="en-US" dirty="0"/>
              <a:t>32-bit result + ‘zero’ flag</a:t>
            </a:r>
          </a:p>
          <a:p>
            <a:r>
              <a:rPr lang="en-US" dirty="0">
                <a:solidFill>
                  <a:srgbClr val="FF0000"/>
                </a:solidFill>
              </a:rPr>
              <a:t>Which instructions would use the ALU?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82FA6-D733-4C47-8C0F-32212958C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DB5C3-67AB-45D4-9EE0-96CBC1E9C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975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34CF6-D2B1-49E0-B58A-C5F14572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counter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D7668-26DD-440F-87D4-A1C901696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Address of current instruction</a:t>
            </a:r>
          </a:p>
          <a:p>
            <a:r>
              <a:rPr lang="en-US" dirty="0"/>
              <a:t>Updated every instruction</a:t>
            </a:r>
          </a:p>
          <a:p>
            <a:endParaRPr lang="en-US" dirty="0"/>
          </a:p>
          <a:p>
            <a:r>
              <a:rPr lang="en-US" dirty="0"/>
              <a:t>PC </a:t>
            </a:r>
            <a:r>
              <a:rPr lang="en-US" dirty="0">
                <a:sym typeface="Wingdings" panose="05000000000000000000" pitchFamily="2" charset="2"/>
              </a:rPr>
              <a:t> PC + 4</a:t>
            </a:r>
          </a:p>
          <a:p>
            <a:r>
              <a:rPr lang="en-US" dirty="0">
                <a:sym typeface="Wingdings" panose="05000000000000000000" pitchFamily="2" charset="2"/>
              </a:rPr>
              <a:t>PC  PC + offset (branch)</a:t>
            </a:r>
          </a:p>
          <a:p>
            <a:r>
              <a:rPr lang="en-US" dirty="0">
                <a:sym typeface="Wingdings" panose="05000000000000000000" pitchFamily="2" charset="2"/>
              </a:rPr>
              <a:t>PC  target address (jump)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2D478-01BF-4707-8F42-1A9C7E105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1D7B29-831C-48EF-8C7D-E7B95C0C3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949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4691-EF7E-4584-B406-0BB55B594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and data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81BB5-5438-4DA0-9851-4D7F44138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dirty="0"/>
              <a:t>Memory (idealized)</a:t>
            </a:r>
          </a:p>
          <a:p>
            <a:pPr marL="285750" indent="-285750">
              <a:spcBef>
                <a:spcPts val="1000"/>
              </a:spcBef>
            </a:pPr>
            <a:r>
              <a:rPr lang="en-US" dirty="0"/>
              <a:t>One input port: </a:t>
            </a:r>
            <a:r>
              <a:rPr lang="en-US" dirty="0">
                <a:solidFill>
                  <a:srgbClr val="7030A0"/>
                </a:solidFill>
              </a:rPr>
              <a:t>Data In</a:t>
            </a:r>
          </a:p>
          <a:p>
            <a:pPr marL="285750" indent="-285750">
              <a:spcBef>
                <a:spcPts val="1000"/>
              </a:spcBef>
            </a:pPr>
            <a:r>
              <a:rPr lang="en-US" dirty="0"/>
              <a:t>One output port: </a:t>
            </a:r>
            <a:r>
              <a:rPr lang="en-US" dirty="0">
                <a:solidFill>
                  <a:schemeClr val="accent4"/>
                </a:solidFill>
              </a:rPr>
              <a:t>Data Out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-US" dirty="0"/>
              <a:t>Memory access:</a:t>
            </a:r>
          </a:p>
          <a:p>
            <a:pPr marL="285750" indent="-285750">
              <a:spcBef>
                <a:spcPts val="1000"/>
              </a:spcBef>
            </a:pPr>
            <a:r>
              <a:rPr lang="en-US" dirty="0"/>
              <a:t>Read: </a:t>
            </a:r>
            <a:r>
              <a:rPr lang="en-US" dirty="0">
                <a:solidFill>
                  <a:srgbClr val="7030A0"/>
                </a:solidFill>
              </a:rPr>
              <a:t>Write Enable </a:t>
            </a:r>
            <a:r>
              <a:rPr lang="en-US" dirty="0"/>
              <a:t>= 0, data at </a:t>
            </a:r>
            <a:r>
              <a:rPr lang="en-US" dirty="0">
                <a:solidFill>
                  <a:srgbClr val="7030A0"/>
                </a:solidFill>
              </a:rPr>
              <a:t>Address</a:t>
            </a:r>
            <a:r>
              <a:rPr lang="en-US" dirty="0"/>
              <a:t> is placed on </a:t>
            </a:r>
            <a:r>
              <a:rPr lang="en-US" dirty="0">
                <a:solidFill>
                  <a:schemeClr val="accent4"/>
                </a:solidFill>
              </a:rPr>
              <a:t>Data Out</a:t>
            </a:r>
          </a:p>
          <a:p>
            <a:pPr marL="285750" indent="-285750">
              <a:spcBef>
                <a:spcPts val="1000"/>
              </a:spcBef>
            </a:pPr>
            <a:r>
              <a:rPr lang="en-US" dirty="0"/>
              <a:t>Write: </a:t>
            </a:r>
            <a:r>
              <a:rPr lang="en-US" dirty="0">
                <a:solidFill>
                  <a:srgbClr val="7030A0"/>
                </a:solidFill>
              </a:rPr>
              <a:t>Write Enable </a:t>
            </a:r>
            <a:r>
              <a:rPr lang="en-US" dirty="0"/>
              <a:t>= 1, </a:t>
            </a:r>
            <a:r>
              <a:rPr lang="en-US" dirty="0">
                <a:solidFill>
                  <a:srgbClr val="7030A0"/>
                </a:solidFill>
              </a:rPr>
              <a:t>Data In </a:t>
            </a:r>
            <a:r>
              <a:rPr lang="en-US" dirty="0"/>
              <a:t>written to </a:t>
            </a:r>
            <a:r>
              <a:rPr lang="en-US" dirty="0">
                <a:solidFill>
                  <a:srgbClr val="7030A0"/>
                </a:solidFill>
              </a:rPr>
              <a:t>Address</a:t>
            </a:r>
            <a:r>
              <a:rPr lang="en-US" dirty="0"/>
              <a:t> 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-US" dirty="0"/>
              <a:t>Clock input (CLK)</a:t>
            </a:r>
          </a:p>
          <a:p>
            <a:pPr marL="285750" indent="-285750">
              <a:spcBef>
                <a:spcPts val="1000"/>
              </a:spcBef>
            </a:pPr>
            <a:r>
              <a:rPr lang="en-US" dirty="0"/>
              <a:t>CLK input is a factor ONLY during write operation</a:t>
            </a:r>
          </a:p>
          <a:p>
            <a:pPr marL="285750" indent="-285750">
              <a:spcBef>
                <a:spcPts val="1000"/>
              </a:spcBef>
            </a:pPr>
            <a:r>
              <a:rPr lang="en-US" dirty="0"/>
              <a:t>During read, behaves as a combinational logic block: </a:t>
            </a:r>
            <a:r>
              <a:rPr lang="en-US" dirty="0">
                <a:solidFill>
                  <a:srgbClr val="7030A0"/>
                </a:solidFill>
              </a:rPr>
              <a:t>Address</a:t>
            </a:r>
            <a:r>
              <a:rPr lang="en-US" dirty="0"/>
              <a:t> valid → </a:t>
            </a:r>
            <a:r>
              <a:rPr lang="en-US" dirty="0">
                <a:solidFill>
                  <a:schemeClr val="accent4"/>
                </a:solidFill>
              </a:rPr>
              <a:t>Data Out </a:t>
            </a:r>
            <a:r>
              <a:rPr lang="en-US" dirty="0"/>
              <a:t>valid after “access time”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709F1-0665-4AE0-887F-B90AF7F3F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7EE661-248F-4CA1-A7BA-CE995ABB0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829FA8-C354-4048-9A93-684FCC9BC3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0"/>
          <a:stretch/>
        </p:blipFill>
        <p:spPr>
          <a:xfrm>
            <a:off x="5442890" y="1249361"/>
            <a:ext cx="3387405" cy="164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1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A598D-DFBC-4609-925A-C0A3DBC0F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– one circuit to rule them all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E4B47-45D3-4FCA-8410-168AA8565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8D642F-9B38-4ACA-871E-8C9866175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  <p:pic>
        <p:nvPicPr>
          <p:cNvPr id="6" name="Picture 2" descr="The RISC-V Processor Hakim Weatherspoon CS 3410 Computer Science - ppt ...">
            <a:extLst>
              <a:ext uri="{FF2B5EF4-FFF2-40B4-BE49-F238E27FC236}">
                <a16:creationId xmlns:a16="http://schemas.microsoft.com/office/drawing/2014/main" id="{4256A539-0270-44E7-8F57-388863A7B0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95" b="9576"/>
          <a:stretch/>
        </p:blipFill>
        <p:spPr bwMode="auto">
          <a:xfrm>
            <a:off x="990600" y="1676400"/>
            <a:ext cx="7162800" cy="411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265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D55A8-C66D-4798-8F3B-B9461C57A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decode and control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B2507E-4B21-4835-AF11-D25EB0E7E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CC3B3-220B-4858-8C0D-EE7B3813D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D9D01-1391-45E0-A9C5-C04635A43651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F62ACC-9798-4EC0-A205-EE8A32F04E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849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4783D-ADC5-49DC-A878-450A1687A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Fetch (IF) has fetched 32 bits of an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6BA92-80FE-429E-9463-B08BAE30B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Now what?</a:t>
            </a:r>
          </a:p>
          <a:p>
            <a:pPr marL="0" indent="0">
              <a:buNone/>
            </a:pPr>
            <a:r>
              <a:rPr lang="en-US" dirty="0"/>
              <a:t>Instruction decode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Extract different fields from the instruction</a:t>
            </a:r>
          </a:p>
          <a:p>
            <a:r>
              <a:rPr lang="en-US" dirty="0"/>
              <a:t>Generate control signals that activate appropriate </a:t>
            </a:r>
            <a:r>
              <a:rPr lang="en-US" dirty="0" err="1"/>
              <a:t>datapath</a:t>
            </a:r>
            <a:r>
              <a:rPr lang="en-US" dirty="0"/>
              <a:t> components</a:t>
            </a:r>
          </a:p>
          <a:p>
            <a:r>
              <a:rPr lang="en-US" dirty="0"/>
              <a:t>Generate immediate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Every instruction is decoded, so strongly affects timing and power!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F661E-AAC4-47BC-B4EA-40572BD05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4498C4-3D88-4E4A-900F-3E0955FD5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837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29929-044D-4B12-AD7C-75FE1CB09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6 basic RV32I instruction formats – </a:t>
            </a:r>
            <a:r>
              <a:rPr lang="pl-PL" dirty="0"/>
              <a:t>R, I, S, B, U, J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C3C5D-0794-458C-88D0-35F7CCFCD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BFD41-A54E-4290-BAB0-EFEC72341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D613122-7347-4E45-8957-DC5537E096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" y="1828800"/>
            <a:ext cx="9144000" cy="386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5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B79DC-FE10-4AE6-82E9-CD4B1CEEB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Control- and data- relevant 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D1B75-9633-4787-A498-93B250307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Control relevant information:</a:t>
            </a:r>
          </a:p>
          <a:p>
            <a:r>
              <a:rPr lang="en-US" dirty="0"/>
              <a:t>Opcode</a:t>
            </a:r>
          </a:p>
          <a:p>
            <a:r>
              <a:rPr lang="en-US" dirty="0"/>
              <a:t>Func3</a:t>
            </a:r>
          </a:p>
          <a:p>
            <a:r>
              <a:rPr lang="en-US" dirty="0"/>
              <a:t>Func7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Data-relevant information:</a:t>
            </a:r>
          </a:p>
          <a:p>
            <a:r>
              <a:rPr lang="en-US" dirty="0"/>
              <a:t>rs1, rs2, </a:t>
            </a:r>
            <a:r>
              <a:rPr lang="en-US" dirty="0" err="1"/>
              <a:t>rd</a:t>
            </a:r>
            <a:endParaRPr lang="en-US" dirty="0"/>
          </a:p>
          <a:p>
            <a:r>
              <a:rPr lang="en-US" dirty="0"/>
              <a:t>immediate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D95AB-B577-487A-AB0F-4E364A151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C637F2-88A9-4F31-A65D-164178607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723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89EB1-569B-484F-B0C1-6C1B96E5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all does Control </a:t>
            </a:r>
            <a:r>
              <a:rPr lang="en-US" dirty="0" err="1"/>
              <a:t>control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7A148-BAF7-462E-8A21-6AEE6AD26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Write to register file? </a:t>
            </a:r>
            <a:r>
              <a:rPr lang="en-US" sz="2800" dirty="0" err="1">
                <a:solidFill>
                  <a:schemeClr val="accent6"/>
                </a:solidFill>
              </a:rPr>
              <a:t>RegWrite</a:t>
            </a:r>
            <a:endParaRPr lang="en-US" sz="2800" dirty="0">
              <a:solidFill>
                <a:schemeClr val="accent6"/>
              </a:solidFill>
            </a:endParaRPr>
          </a:p>
          <a:p>
            <a:r>
              <a:rPr lang="en-US" sz="2800" dirty="0"/>
              <a:t>Register writes from ALU result or memory? </a:t>
            </a:r>
            <a:r>
              <a:rPr lang="en-US" sz="2800" dirty="0" err="1">
                <a:solidFill>
                  <a:schemeClr val="accent6"/>
                </a:solidFill>
              </a:rPr>
              <a:t>MemToReg</a:t>
            </a:r>
            <a:endParaRPr lang="en-US" sz="2800" dirty="0">
              <a:solidFill>
                <a:schemeClr val="accent6"/>
              </a:solidFill>
            </a:endParaRPr>
          </a:p>
          <a:p>
            <a:r>
              <a:rPr lang="en-US" sz="2800" dirty="0"/>
              <a:t>Write to data memory? </a:t>
            </a:r>
            <a:r>
              <a:rPr lang="en-US" sz="2800" dirty="0" err="1">
                <a:solidFill>
                  <a:schemeClr val="accent6"/>
                </a:solidFill>
              </a:rPr>
              <a:t>MemWrite</a:t>
            </a:r>
            <a:endParaRPr lang="en-US" sz="2800" dirty="0">
              <a:solidFill>
                <a:schemeClr val="accent6"/>
              </a:solidFill>
            </a:endParaRPr>
          </a:p>
          <a:p>
            <a:r>
              <a:rPr lang="en-US" sz="2800" dirty="0"/>
              <a:t>ALU – what operation to perform? </a:t>
            </a:r>
            <a:r>
              <a:rPr lang="en-US" sz="2800" dirty="0" err="1">
                <a:solidFill>
                  <a:schemeClr val="accent6"/>
                </a:solidFill>
              </a:rPr>
              <a:t>ALUop</a:t>
            </a:r>
            <a:endParaRPr lang="en-US" sz="2800" dirty="0">
              <a:solidFill>
                <a:schemeClr val="accent6"/>
              </a:solidFill>
            </a:endParaRPr>
          </a:p>
          <a:p>
            <a:r>
              <a:rPr lang="en-US" sz="2800" dirty="0"/>
              <a:t>ALU – what inputs to select (register or immediate)? </a:t>
            </a:r>
            <a:r>
              <a:rPr lang="en-US" sz="2800" dirty="0" err="1">
                <a:solidFill>
                  <a:schemeClr val="accent6"/>
                </a:solidFill>
              </a:rPr>
              <a:t>ALUSrc</a:t>
            </a:r>
            <a:endParaRPr lang="en-US" sz="2800" dirty="0">
              <a:solidFill>
                <a:schemeClr val="accent6"/>
              </a:solidFill>
            </a:endParaRPr>
          </a:p>
          <a:p>
            <a:pPr lvl="1"/>
            <a:r>
              <a:rPr lang="en-US" sz="2400" dirty="0" err="1"/>
              <a:t>Muxes</a:t>
            </a:r>
            <a:endParaRPr lang="en-US" sz="2400" dirty="0"/>
          </a:p>
          <a:p>
            <a:r>
              <a:rPr lang="en-US" sz="2800" dirty="0"/>
              <a:t>PC – +4 or new?</a:t>
            </a:r>
            <a:br>
              <a:rPr lang="en-US" sz="2800" dirty="0"/>
            </a:br>
            <a:r>
              <a:rPr lang="en-US" sz="2800" dirty="0" err="1">
                <a:solidFill>
                  <a:schemeClr val="accent6"/>
                </a:solidFill>
              </a:rPr>
              <a:t>PCSel</a:t>
            </a:r>
            <a:endParaRPr lang="en-US" sz="2800" dirty="0">
              <a:solidFill>
                <a:schemeClr val="accent6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CBFCF-781A-418E-8659-AA020DBC5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4FD2C1-58D8-4172-B13F-D9E9E5177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  <p:pic>
        <p:nvPicPr>
          <p:cNvPr id="6" name="Picture 2" descr="The RISC-V Processor Hakim Weatherspoon CS 3410 Computer Science - ppt ...">
            <a:extLst>
              <a:ext uri="{FF2B5EF4-FFF2-40B4-BE49-F238E27FC236}">
                <a16:creationId xmlns:a16="http://schemas.microsoft.com/office/drawing/2014/main" id="{8DDBB7DE-8C95-4A93-A474-809B0AB24F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95" b="36590"/>
          <a:stretch/>
        </p:blipFill>
        <p:spPr bwMode="auto">
          <a:xfrm>
            <a:off x="3681984" y="4390384"/>
            <a:ext cx="5486400" cy="2042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067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00AA7-1F24-4BEC-98A2-08D38351E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slicing – extracting instruction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7912A-DB58-4ED6-A901-B662E2B0B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362199"/>
            <a:ext cx="8839200" cy="4098923"/>
          </a:xfrm>
        </p:spPr>
        <p:txBody>
          <a:bodyPr/>
          <a:lstStyle/>
          <a:p>
            <a:r>
              <a:rPr lang="en-US" dirty="0"/>
              <a:t>32-bit bus split into dedicated wires with downstream connections</a:t>
            </a:r>
          </a:p>
          <a:p>
            <a:r>
              <a:rPr lang="en-US" dirty="0"/>
              <a:t>Data relevant bits</a:t>
            </a:r>
          </a:p>
          <a:p>
            <a:pPr lvl="1"/>
            <a:r>
              <a:rPr lang="en-US" dirty="0"/>
              <a:t>Register file address inputs</a:t>
            </a:r>
          </a:p>
          <a:p>
            <a:pPr lvl="1"/>
            <a:r>
              <a:rPr lang="en-US" dirty="0"/>
              <a:t>Immediate generator inputs</a:t>
            </a:r>
          </a:p>
          <a:p>
            <a:r>
              <a:rPr lang="en-US" dirty="0"/>
              <a:t>Control relevant bits</a:t>
            </a:r>
          </a:p>
          <a:p>
            <a:pPr lvl="1"/>
            <a:r>
              <a:rPr lang="en-US" dirty="0"/>
              <a:t>Main control unit to decide what signals to generate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44E77-4641-478A-8DAC-C3F860FA5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B887F-5EBD-4CA9-AF21-DA53413D1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E9F5D9F5-762E-46D8-A571-031F2912F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13" b="73969"/>
          <a:stretch/>
        </p:blipFill>
        <p:spPr bwMode="auto">
          <a:xfrm>
            <a:off x="0" y="1451988"/>
            <a:ext cx="9144000" cy="777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590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B66C8-79B3-4D60-9726-8D6632A4F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decoding of control 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4E5F9-2669-4AA7-BD21-949AD2F7E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Decoding the opcode</a:t>
            </a:r>
          </a:p>
          <a:p>
            <a:pPr lvl="1"/>
            <a:r>
              <a:rPr lang="en-US" dirty="0"/>
              <a:t>0110011: R-type</a:t>
            </a:r>
          </a:p>
          <a:p>
            <a:pPr lvl="1"/>
            <a:r>
              <a:rPr lang="en-US" dirty="0"/>
              <a:t>0010011: I-type</a:t>
            </a:r>
          </a:p>
          <a:p>
            <a:pPr lvl="1"/>
            <a:r>
              <a:rPr lang="en-US" dirty="0"/>
              <a:t>0000011: Load</a:t>
            </a:r>
          </a:p>
          <a:p>
            <a:pPr lvl="1"/>
            <a:r>
              <a:rPr lang="en-US" dirty="0"/>
              <a:t>1100011: Branch</a:t>
            </a:r>
          </a:p>
          <a:p>
            <a:r>
              <a:rPr lang="en-US" dirty="0"/>
              <a:t>If opcode says R-type, </a:t>
            </a:r>
            <a:r>
              <a:rPr lang="en-US" dirty="0">
                <a:solidFill>
                  <a:schemeClr val="accent6"/>
                </a:solidFill>
              </a:rPr>
              <a:t>Main Control </a:t>
            </a:r>
            <a:r>
              <a:rPr lang="en-US" dirty="0"/>
              <a:t>knows it has to set </a:t>
            </a:r>
            <a:r>
              <a:rPr lang="en-US" dirty="0" err="1"/>
              <a:t>RegWrite</a:t>
            </a:r>
            <a:r>
              <a:rPr lang="en-US" dirty="0"/>
              <a:t> = 1 (</a:t>
            </a:r>
            <a:r>
              <a:rPr lang="en-US" dirty="0" err="1"/>
              <a:t>ie</a:t>
            </a:r>
            <a:r>
              <a:rPr lang="en-US" dirty="0"/>
              <a:t> write back is surely involved)</a:t>
            </a:r>
          </a:p>
          <a:p>
            <a:r>
              <a:rPr lang="en-US" dirty="0"/>
              <a:t>Lets </a:t>
            </a:r>
            <a:r>
              <a:rPr lang="en-US" dirty="0">
                <a:solidFill>
                  <a:schemeClr val="accent6"/>
                </a:solidFill>
              </a:rPr>
              <a:t>ALU Control </a:t>
            </a:r>
            <a:r>
              <a:rPr lang="en-US" dirty="0"/>
              <a:t>decide what operation to perform</a:t>
            </a:r>
          </a:p>
          <a:p>
            <a:r>
              <a:rPr lang="en-US" dirty="0"/>
              <a:t>Main Control smaller and faster</a:t>
            </a:r>
          </a:p>
          <a:p>
            <a:r>
              <a:rPr lang="en-US" dirty="0"/>
              <a:t>ALU Control only if required by the instruction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8EAEE-E8C3-4C2F-9C91-402F2E1B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8C51F6-AD05-40A7-9C1B-B016EA2B9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  <p:pic>
        <p:nvPicPr>
          <p:cNvPr id="6" name="Picture 2" descr="The RISC-V Processor Hakim Weatherspoon CS 3410 Computer Science - ppt ...">
            <a:extLst>
              <a:ext uri="{FF2B5EF4-FFF2-40B4-BE49-F238E27FC236}">
                <a16:creationId xmlns:a16="http://schemas.microsoft.com/office/drawing/2014/main" id="{9D9F8B5F-A2C4-4FD9-9B1C-ABA8732A56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95" b="36590"/>
          <a:stretch/>
        </p:blipFill>
        <p:spPr bwMode="auto">
          <a:xfrm>
            <a:off x="4114800" y="1613170"/>
            <a:ext cx="4876800" cy="1815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359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9D12A-5D81-4C97-859B-B25CB15EC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class based control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75E55-AA49-4DCF-A551-794A5D307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C974E3-DFAE-46C1-9671-77C5C328B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4EE492-C8E9-48E7-B22F-C2CF5641BB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6844" y="1548275"/>
            <a:ext cx="8510312" cy="481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9441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270BC-B908-4C27-A80F-54C202297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ALU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569FB-2BF2-4471-861E-837AC018D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Control sends 2-bit signal to ALU (</a:t>
            </a:r>
            <a:r>
              <a:rPr lang="en-US" dirty="0" err="1">
                <a:solidFill>
                  <a:schemeClr val="accent6"/>
                </a:solidFill>
              </a:rPr>
              <a:t>ALUop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00: Force ADD (for load/store instructions)</a:t>
            </a:r>
          </a:p>
          <a:p>
            <a:pPr lvl="1"/>
            <a:r>
              <a:rPr lang="en-US" dirty="0"/>
              <a:t>01: Force SUB (for branch comparisons)</a:t>
            </a:r>
          </a:p>
          <a:p>
            <a:pPr lvl="1"/>
            <a:r>
              <a:rPr lang="en-US" dirty="0"/>
              <a:t>10: Use func3 and func7 to decide operation</a:t>
            </a:r>
          </a:p>
          <a:p>
            <a:r>
              <a:rPr lang="en-US" dirty="0"/>
              <a:t>ALU decoder / control:</a:t>
            </a:r>
          </a:p>
          <a:p>
            <a:pPr lvl="1"/>
            <a:r>
              <a:rPr lang="en-US" dirty="0"/>
              <a:t>Inputs: </a:t>
            </a:r>
            <a:r>
              <a:rPr lang="en-US" dirty="0" err="1"/>
              <a:t>ALUop</a:t>
            </a:r>
            <a:r>
              <a:rPr lang="en-US" dirty="0"/>
              <a:t>, func3, func7</a:t>
            </a:r>
          </a:p>
          <a:p>
            <a:pPr lvl="1"/>
            <a:r>
              <a:rPr lang="en-US" dirty="0"/>
              <a:t>Output: 4-bit ALU operation select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F1A8B-6B87-401B-B855-4CF4AF10F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5FD18A-7EC7-432B-8AC9-0D8683403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322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8FF7C-5612-4C09-A36D-E55E3266B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ALU Control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D577B-D079-40D0-B78D-B4BF5DEFF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395BEE-44F3-4A10-9602-1AF9B4D9A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  <p:pic>
        <p:nvPicPr>
          <p:cNvPr id="2050" name="Picture 2" descr="Figure 1. Datapath and control for RISC-V | Chegg.com">
            <a:extLst>
              <a:ext uri="{FF2B5EF4-FFF2-40B4-BE49-F238E27FC236}">
                <a16:creationId xmlns:a16="http://schemas.microsoft.com/office/drawing/2014/main" id="{E2996B2C-06F1-4A24-96E8-B48BADBF3E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9"/>
          <a:stretch/>
        </p:blipFill>
        <p:spPr bwMode="auto">
          <a:xfrm>
            <a:off x="704850" y="1371600"/>
            <a:ext cx="7734300" cy="516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4943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8B216-955D-431B-8068-FB674D96B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 Walkthrough:</a:t>
            </a:r>
            <a:br>
              <a:rPr lang="en-US" dirty="0"/>
            </a:br>
            <a:r>
              <a:rPr lang="en-US" dirty="0"/>
              <a:t>add x5, x3, x4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9C3A2-5E42-4895-9DB8-CE16051C5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Opcode → ALU instruction</a:t>
            </a:r>
          </a:p>
          <a:p>
            <a:r>
              <a:rPr lang="en-US" dirty="0"/>
              <a:t>funct3 = 000 → add/sub group</a:t>
            </a:r>
          </a:p>
          <a:p>
            <a:r>
              <a:rPr lang="en-US" dirty="0"/>
              <a:t>funct7 = 0000000 → ADD</a:t>
            </a:r>
          </a:p>
          <a:p>
            <a:r>
              <a:rPr lang="en-US" dirty="0"/>
              <a:t>Control signals:</a:t>
            </a:r>
          </a:p>
          <a:p>
            <a:pPr lvl="1"/>
            <a:r>
              <a:rPr lang="en-US" dirty="0"/>
              <a:t>read rs1, rs2</a:t>
            </a:r>
          </a:p>
          <a:p>
            <a:pPr lvl="1"/>
            <a:r>
              <a:rPr lang="en-US" dirty="0"/>
              <a:t>select ALU add</a:t>
            </a:r>
          </a:p>
          <a:p>
            <a:pPr lvl="1"/>
            <a:r>
              <a:rPr lang="en-US" dirty="0"/>
              <a:t>enable register write</a:t>
            </a:r>
          </a:p>
          <a:p>
            <a:pPr lvl="1"/>
            <a:r>
              <a:rPr lang="en-US" dirty="0"/>
              <a:t>PC ← PC + 4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3CCF5-5211-42A4-9286-3CD38A227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A2DFD5-8532-4A03-B57A-EF3733813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62178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6BFF6-0E69-44F8-962B-53273DEE8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 Walkthrough:</a:t>
            </a:r>
            <a:br>
              <a:rPr lang="en-US" dirty="0"/>
            </a:br>
            <a:r>
              <a:rPr lang="en-US" dirty="0" err="1"/>
              <a:t>lw</a:t>
            </a:r>
            <a:r>
              <a:rPr lang="en-US" dirty="0"/>
              <a:t> x5, 8(x10)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47E3B-0C8C-44D1-951E-601AAD082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Opcode → load class</a:t>
            </a:r>
          </a:p>
          <a:p>
            <a:r>
              <a:rPr lang="en-US" dirty="0"/>
              <a:t>funct3 = 010 → word load</a:t>
            </a:r>
          </a:p>
          <a:p>
            <a:r>
              <a:rPr lang="en-US" dirty="0"/>
              <a:t>Immediate generation enabled</a:t>
            </a:r>
          </a:p>
          <a:p>
            <a:r>
              <a:rPr lang="en-US" dirty="0"/>
              <a:t>Control signals:</a:t>
            </a:r>
          </a:p>
          <a:p>
            <a:pPr lvl="1"/>
            <a:r>
              <a:rPr lang="en-US" dirty="0"/>
              <a:t>ALU computes address memory</a:t>
            </a:r>
          </a:p>
          <a:p>
            <a:pPr lvl="1"/>
            <a:r>
              <a:rPr lang="en-US" dirty="0"/>
              <a:t>read enabled</a:t>
            </a:r>
          </a:p>
          <a:p>
            <a:pPr lvl="1"/>
            <a:r>
              <a:rPr lang="en-US" dirty="0"/>
              <a:t>register write enabled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918F1-9F2D-48A1-A55E-3B0B55556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08B49E-7B5C-4A5D-A403-0B2F98472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54167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BA5AA-32BC-486C-DB1B-674B75524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</a:t>
            </a:r>
            <a:r>
              <a:rPr lang="en-US" dirty="0" err="1"/>
              <a:t>datapath</a:t>
            </a:r>
            <a:r>
              <a:rPr lang="en-US" dirty="0"/>
              <a:t> for R-type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A3B2E-FBCE-41FF-B7F0-E3C993879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76" y="2267776"/>
            <a:ext cx="8972549" cy="420922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Let us work with an example instruction: add t0 t2 t3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steps do you need to execute? Remember we had a list of 5 steps: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1. Fetch: </a:t>
            </a:r>
            <a:r>
              <a:rPr lang="en-US" dirty="0">
                <a:solidFill>
                  <a:srgbClr val="FFC000"/>
                </a:solidFill>
              </a:rPr>
              <a:t>add t0 t2 t3</a:t>
            </a:r>
          </a:p>
          <a:p>
            <a:pPr marL="0" indent="0">
              <a:buNone/>
            </a:pPr>
            <a:r>
              <a:rPr lang="en-US" dirty="0"/>
              <a:t>2.1 Decode: </a:t>
            </a:r>
            <a:r>
              <a:rPr lang="fr-FR" dirty="0">
                <a:solidFill>
                  <a:srgbClr val="FFC000"/>
                </a:solidFill>
              </a:rPr>
              <a:t>rd = t0; rs1 = t2; rs2 = t3</a:t>
            </a:r>
            <a:endParaRPr lang="en-US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US" dirty="0"/>
              <a:t>2.2 Operand fetch (read data): </a:t>
            </a:r>
            <a:r>
              <a:rPr lang="en-US" dirty="0">
                <a:solidFill>
                  <a:srgbClr val="FFC000"/>
                </a:solidFill>
              </a:rPr>
              <a:t>R[t2] R[t3]</a:t>
            </a:r>
          </a:p>
          <a:p>
            <a:pPr marL="0" indent="0">
              <a:buNone/>
            </a:pPr>
            <a:r>
              <a:rPr lang="en-US" dirty="0"/>
              <a:t>3. Execute (perform operation): </a:t>
            </a:r>
            <a:r>
              <a:rPr lang="en-US" dirty="0">
                <a:solidFill>
                  <a:srgbClr val="FFC000"/>
                </a:solidFill>
              </a:rPr>
              <a:t>R[t2] + R[t3]</a:t>
            </a:r>
          </a:p>
          <a:p>
            <a:pPr marL="0" indent="0">
              <a:buNone/>
            </a:pPr>
            <a:r>
              <a:rPr lang="en-US" dirty="0"/>
              <a:t>5. Write results back into register: </a:t>
            </a:r>
            <a:r>
              <a:rPr lang="en-US" dirty="0">
                <a:solidFill>
                  <a:srgbClr val="FFC000"/>
                </a:solidFill>
              </a:rPr>
              <a:t>R[t0] = R[t2] + R[t3]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78326-39EF-22A5-5A8A-10D21F190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9 February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BA1EA-8DE0-313D-DD59-638CD4DE1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4277E-8AE3-B86C-4C53-ADFDA455C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39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BC4886-0B2D-F119-D805-02335FC36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8668"/>
            <a:ext cx="9144000" cy="57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27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B0D94-2EBC-4705-9049-4180DEC9D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structure of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0F8F5-FF32-4693-9736-35BB18C2E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446211"/>
            <a:ext cx="8839200" cy="259238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opcode (7 bits): operation code, what operation to perform</a:t>
            </a:r>
          </a:p>
          <a:p>
            <a:r>
              <a:rPr lang="en-US" dirty="0" err="1"/>
              <a:t>rd</a:t>
            </a:r>
            <a:r>
              <a:rPr lang="en-US" dirty="0"/>
              <a:t> (5 bits): destination register, for the result of the operation</a:t>
            </a:r>
          </a:p>
          <a:p>
            <a:r>
              <a:rPr lang="en-US" dirty="0">
                <a:solidFill>
                  <a:srgbClr val="FF0000"/>
                </a:solidFill>
              </a:rPr>
              <a:t>rs1, rs2 (5 bits each): source registers, or operands</a:t>
            </a:r>
          </a:p>
          <a:p>
            <a:r>
              <a:rPr lang="en-US" dirty="0"/>
              <a:t>funct3 (3-bit), funct7 (7-bit): refine operation</a:t>
            </a:r>
          </a:p>
          <a:p>
            <a:r>
              <a:rPr lang="en-US" dirty="0" err="1"/>
              <a:t>imm</a:t>
            </a:r>
            <a:r>
              <a:rPr lang="en-US" dirty="0"/>
              <a:t>: immediate, directly provide a literal value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E29E9-D7B7-4281-8921-01434E08D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E1C561-4760-47B4-BEAA-290DE6DB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0F541CE7-9915-43AD-986C-EB4F7CDBD4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13" b="32995"/>
          <a:stretch/>
        </p:blipFill>
        <p:spPr bwMode="auto">
          <a:xfrm>
            <a:off x="0" y="4098923"/>
            <a:ext cx="91440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104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801F0-9DB7-1CE5-2E86-EAF1D2F07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R-type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409CA-C674-5636-8B1C-64175FA03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9 February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40858-D147-586A-E177-B62464BBD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B4D49-1330-2124-688B-D34A156F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40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B9F27F-5BE5-46BE-8FAF-C99C68FAF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2580" y="1371600"/>
            <a:ext cx="3665220" cy="5014912"/>
          </a:xfrm>
        </p:spPr>
        <p:txBody>
          <a:bodyPr/>
          <a:lstStyle/>
          <a:p>
            <a:r>
              <a:rPr lang="en-US" sz="1700" dirty="0">
                <a:solidFill>
                  <a:schemeClr val="accent3">
                    <a:lumMod val="75000"/>
                  </a:schemeClr>
                </a:solidFill>
              </a:rPr>
              <a:t>Instruction fetch</a:t>
            </a:r>
          </a:p>
          <a:p>
            <a:pPr lvl="1"/>
            <a:r>
              <a:rPr lang="en-US" sz="1700" dirty="0">
                <a:solidFill>
                  <a:schemeClr val="accent3">
                    <a:lumMod val="75000"/>
                  </a:schemeClr>
                </a:solidFill>
              </a:rPr>
              <a:t>PC contains instruction address</a:t>
            </a:r>
          </a:p>
          <a:p>
            <a:pPr lvl="1"/>
            <a:r>
              <a:rPr lang="en-US" sz="1700" dirty="0">
                <a:solidFill>
                  <a:schemeClr val="accent3">
                    <a:lumMod val="75000"/>
                  </a:schemeClr>
                </a:solidFill>
              </a:rPr>
              <a:t>Connect to IMEM input (address bus)</a:t>
            </a:r>
          </a:p>
          <a:p>
            <a:pPr lvl="1"/>
            <a:r>
              <a:rPr lang="en-US" sz="1700" dirty="0">
                <a:solidFill>
                  <a:schemeClr val="accent3">
                    <a:lumMod val="75000"/>
                  </a:schemeClr>
                </a:solidFill>
              </a:rPr>
              <a:t>How is PC updated after the instruction? PC </a:t>
            </a:r>
            <a:r>
              <a:rPr lang="en-US" sz="1700" dirty="0">
                <a:solidFill>
                  <a:schemeClr val="accent3">
                    <a:lumMod val="75000"/>
                  </a:schemeClr>
                </a:solidFill>
                <a:sym typeface="Wingdings" panose="05000000000000000000" pitchFamily="2" charset="2"/>
              </a:rPr>
              <a:t>PC </a:t>
            </a:r>
            <a:r>
              <a:rPr lang="en-US" sz="1700" dirty="0">
                <a:solidFill>
                  <a:schemeClr val="accent3">
                    <a:lumMod val="75000"/>
                  </a:schemeClr>
                </a:solidFill>
              </a:rPr>
              <a:t>+ 4</a:t>
            </a:r>
          </a:p>
          <a:p>
            <a:pPr lvl="1"/>
            <a:r>
              <a:rPr lang="en-US" sz="1700" dirty="0">
                <a:solidFill>
                  <a:schemeClr val="accent3">
                    <a:lumMod val="75000"/>
                  </a:schemeClr>
                </a:solidFill>
              </a:rPr>
              <a:t>Instruction appears on IMEM data bus</a:t>
            </a:r>
          </a:p>
          <a:p>
            <a:r>
              <a:rPr lang="en-US" sz="17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Decode / operand fetch</a:t>
            </a:r>
          </a:p>
          <a:p>
            <a:pPr lvl="1"/>
            <a:r>
              <a:rPr lang="en-US" sz="17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Slice register address fields and connect to </a:t>
            </a:r>
            <a:r>
              <a:rPr lang="en-US" sz="17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RegFile</a:t>
            </a:r>
            <a:r>
              <a:rPr lang="en-US" sz="17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address input</a:t>
            </a:r>
          </a:p>
          <a:p>
            <a:pPr lvl="1"/>
            <a:r>
              <a:rPr lang="en-US" sz="17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Corresponding data appears at output of </a:t>
            </a:r>
            <a:r>
              <a:rPr lang="en-US" sz="17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RegFile</a:t>
            </a:r>
            <a:endParaRPr lang="en-US" sz="17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sz="1700" dirty="0">
                <a:solidFill>
                  <a:schemeClr val="accent6">
                    <a:lumMod val="75000"/>
                  </a:schemeClr>
                </a:solidFill>
              </a:rPr>
              <a:t>Execute</a:t>
            </a:r>
          </a:p>
          <a:p>
            <a:pPr lvl="1"/>
            <a:r>
              <a:rPr lang="en-US" sz="1700" dirty="0">
                <a:solidFill>
                  <a:schemeClr val="accent6">
                    <a:lumMod val="75000"/>
                  </a:schemeClr>
                </a:solidFill>
              </a:rPr>
              <a:t>Operands provided to ALU</a:t>
            </a:r>
          </a:p>
          <a:p>
            <a:pPr lvl="1"/>
            <a:r>
              <a:rPr lang="en-US" sz="1700" dirty="0">
                <a:solidFill>
                  <a:schemeClr val="accent6">
                    <a:lumMod val="75000"/>
                  </a:schemeClr>
                </a:solidFill>
              </a:rPr>
              <a:t>What operation to perform?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46C2A90-B410-484A-A2A4-CF552D07D7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" t="13329" r="84272" b="50547"/>
          <a:stretch/>
        </p:blipFill>
        <p:spPr>
          <a:xfrm>
            <a:off x="714103" y="2362200"/>
            <a:ext cx="581297" cy="10668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25D1B18-672F-406B-9E64-53E88400CF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" t="29474" r="63651" b="43396"/>
          <a:stretch/>
        </p:blipFill>
        <p:spPr>
          <a:xfrm>
            <a:off x="714103" y="2838994"/>
            <a:ext cx="1480457" cy="80118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7F639AD-96F6-403F-B45B-B4AAE9282E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" r="63651" b="43397"/>
          <a:stretch/>
        </p:blipFill>
        <p:spPr>
          <a:xfrm>
            <a:off x="609600" y="1981200"/>
            <a:ext cx="1584959" cy="165898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96F9183-9561-40F6-9DCE-3F414390A1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" r="32495" b="39268"/>
          <a:stretch/>
        </p:blipFill>
        <p:spPr>
          <a:xfrm>
            <a:off x="609600" y="1981199"/>
            <a:ext cx="2943497" cy="178090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B464C4D-F580-435A-A90D-75A02D949E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" r="22110" b="39268"/>
          <a:stretch/>
        </p:blipFill>
        <p:spPr>
          <a:xfrm>
            <a:off x="609600" y="1981198"/>
            <a:ext cx="3396343" cy="178090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1783E4E-EF60-4849-AC99-57CD88BA86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" r="5633" b="32485"/>
          <a:stretch/>
        </p:blipFill>
        <p:spPr>
          <a:xfrm>
            <a:off x="609600" y="1981197"/>
            <a:ext cx="4114800" cy="198120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FC80600-4489-4CB7-A116-07A392417C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" r="390" b="-1060"/>
          <a:stretch/>
        </p:blipFill>
        <p:spPr>
          <a:xfrm>
            <a:off x="609600" y="1981197"/>
            <a:ext cx="4343400" cy="297180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2C8591A-8D17-4400-9B68-F379A396A6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-358"/>
          <a:stretch/>
        </p:blipFill>
        <p:spPr>
          <a:xfrm>
            <a:off x="635727" y="1889759"/>
            <a:ext cx="4349745" cy="305330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16D38F64-5FF6-4CC0-A2EA-EB087CA3868A}"/>
              </a:ext>
            </a:extLst>
          </p:cNvPr>
          <p:cNvSpPr/>
          <p:nvPr/>
        </p:nvSpPr>
        <p:spPr>
          <a:xfrm>
            <a:off x="565751" y="1858049"/>
            <a:ext cx="1828800" cy="2104352"/>
          </a:xfrm>
          <a:prstGeom prst="rect">
            <a:avLst/>
          </a:prstGeom>
          <a:solidFill>
            <a:srgbClr val="D7E4BD">
              <a:alpha val="20000"/>
            </a:srgbClr>
          </a:solidFill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D51ABFD-12B3-443C-82D3-72295A3F8542}"/>
              </a:ext>
            </a:extLst>
          </p:cNvPr>
          <p:cNvSpPr/>
          <p:nvPr/>
        </p:nvSpPr>
        <p:spPr>
          <a:xfrm>
            <a:off x="2430780" y="1858049"/>
            <a:ext cx="1455420" cy="2104352"/>
          </a:xfrm>
          <a:prstGeom prst="rect">
            <a:avLst/>
          </a:prstGeom>
          <a:solidFill>
            <a:srgbClr val="8EB4E3">
              <a:alpha val="20000"/>
            </a:srgbClr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53E8C82-DA0C-4EC2-8645-61654336F2FC}"/>
              </a:ext>
            </a:extLst>
          </p:cNvPr>
          <p:cNvSpPr/>
          <p:nvPr/>
        </p:nvSpPr>
        <p:spPr>
          <a:xfrm>
            <a:off x="3916680" y="1853363"/>
            <a:ext cx="1455420" cy="2104352"/>
          </a:xfrm>
          <a:prstGeom prst="rect">
            <a:avLst/>
          </a:prstGeom>
          <a:solidFill>
            <a:srgbClr val="FCD5B5">
              <a:alpha val="20000"/>
            </a:srgbClr>
          </a:solidFill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4935D9-4708-46D3-9572-E58E2986AD0F}"/>
              </a:ext>
            </a:extLst>
          </p:cNvPr>
          <p:cNvSpPr txBox="1"/>
          <p:nvPr/>
        </p:nvSpPr>
        <p:spPr>
          <a:xfrm>
            <a:off x="76200" y="5029200"/>
            <a:ext cx="5410200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Control signals!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Control unit receives opcode, func3 and func7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Generates </a:t>
            </a: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ALUSel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(or </a:t>
            </a: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ALUOp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0000"/>
                </a:solidFill>
                <a:latin typeface="+mn-lt"/>
              </a:rPr>
              <a:t>Writeback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0000"/>
                </a:solidFill>
                <a:latin typeface="+mn-lt"/>
              </a:rPr>
              <a:t>Another control signal to enable </a:t>
            </a:r>
            <a:r>
              <a:rPr lang="en-US" sz="1700" dirty="0" err="1">
                <a:solidFill>
                  <a:srgbClr val="FF0000"/>
                </a:solidFill>
                <a:latin typeface="+mn-lt"/>
              </a:rPr>
              <a:t>RegWrite</a:t>
            </a:r>
            <a:endParaRPr lang="en-US" sz="1700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8137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34" grpId="0" animBg="1"/>
      <p:bldP spid="35" grpId="0" animBg="1"/>
      <p:bldP spid="36" grpId="0" animBg="1"/>
      <p:bldP spid="19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72500DD-DDC2-573C-3EA6-DF6202B806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-358"/>
          <a:stretch/>
        </p:blipFill>
        <p:spPr>
          <a:xfrm>
            <a:off x="152912" y="2007117"/>
            <a:ext cx="4330263" cy="3039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D3491A-076B-A969-DDA4-879EF2AD5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I-type arithmetic instructions to the </a:t>
            </a:r>
            <a:r>
              <a:rPr lang="en-US" dirty="0" err="1"/>
              <a:t>datapath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D2B6C-9001-EAA0-1DF6-A47915FF4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9 February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ECEEB-236D-D99F-888E-63CD8E339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94BCA-E7EA-CE64-5DFB-30C93D249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41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F80608-BFDE-AF39-11F5-ADCDB1E61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884" y="1512940"/>
            <a:ext cx="4445475" cy="2812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6CAE0D-1C3A-4BF6-2732-E164DC34E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0" y="1935030"/>
            <a:ext cx="4445475" cy="16743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C4308A1-E36F-3397-5693-6C269DB15C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0827" y="3189341"/>
            <a:ext cx="4114258" cy="14588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165F8B7-472E-4E8D-8E6E-25248EB09D54}"/>
              </a:ext>
            </a:extLst>
          </p:cNvPr>
          <p:cNvSpPr txBox="1"/>
          <p:nvPr/>
        </p:nvSpPr>
        <p:spPr>
          <a:xfrm>
            <a:off x="4616281" y="2243319"/>
            <a:ext cx="4374807" cy="4072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1600" dirty="0"/>
              <a:t>1. Fetch: </a:t>
            </a:r>
            <a:r>
              <a:rPr lang="en-US" sz="1600" dirty="0" err="1">
                <a:solidFill>
                  <a:srgbClr val="FFC000"/>
                </a:solidFill>
              </a:rPr>
              <a:t>addi</a:t>
            </a:r>
            <a:r>
              <a:rPr lang="en-US" sz="1600" dirty="0">
                <a:solidFill>
                  <a:srgbClr val="FFC000"/>
                </a:solidFill>
              </a:rPr>
              <a:t> t0 t2 28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-US" sz="1600" dirty="0"/>
              <a:t>2.1 Decode (parse the instruction and extract different fields): </a:t>
            </a:r>
            <a:r>
              <a:rPr lang="fr-FR" sz="1600" dirty="0">
                <a:solidFill>
                  <a:srgbClr val="FFC000"/>
                </a:solidFill>
              </a:rPr>
              <a:t>rd = t0; rs1 = t2; </a:t>
            </a:r>
            <a:r>
              <a:rPr lang="fr-FR" sz="1600" strike="sngStrike" dirty="0">
                <a:solidFill>
                  <a:srgbClr val="FFC000"/>
                </a:solidFill>
              </a:rPr>
              <a:t>rs2 = t3</a:t>
            </a:r>
            <a:r>
              <a:rPr lang="fr-FR" sz="1600" dirty="0">
                <a:solidFill>
                  <a:srgbClr val="FFC000"/>
                </a:solidFill>
              </a:rPr>
              <a:t>; </a:t>
            </a:r>
            <a:r>
              <a:rPr lang="fr-FR" sz="1600" b="1" i="1" u="sng" dirty="0" err="1">
                <a:solidFill>
                  <a:srgbClr val="FFC000"/>
                </a:solidFill>
              </a:rPr>
              <a:t>imm</a:t>
            </a:r>
            <a:endParaRPr lang="fr-FR" sz="1600" b="1" i="1" u="sng" dirty="0">
              <a:solidFill>
                <a:srgbClr val="FFC000"/>
              </a:solidFill>
            </a:endParaRPr>
          </a:p>
          <a:p>
            <a:pPr marL="0" indent="0">
              <a:spcBef>
                <a:spcPts val="1000"/>
              </a:spcBef>
              <a:buNone/>
            </a:pPr>
            <a:endParaRPr lang="fr-FR" sz="1600" b="1" i="1" u="sng" dirty="0">
              <a:solidFill>
                <a:srgbClr val="FFC000"/>
              </a:solidFill>
            </a:endParaRPr>
          </a:p>
          <a:p>
            <a:pPr>
              <a:spcBef>
                <a:spcPts val="1000"/>
              </a:spcBef>
            </a:pPr>
            <a:endParaRPr lang="en-US" sz="1600" dirty="0"/>
          </a:p>
          <a:p>
            <a:pPr>
              <a:spcBef>
                <a:spcPts val="1000"/>
              </a:spcBef>
            </a:pPr>
            <a:endParaRPr lang="en-US" sz="1600" dirty="0"/>
          </a:p>
          <a:p>
            <a:pPr>
              <a:spcBef>
                <a:spcPts val="1000"/>
              </a:spcBef>
            </a:pPr>
            <a:endParaRPr lang="en-US" sz="1600" dirty="0"/>
          </a:p>
          <a:p>
            <a:pPr>
              <a:spcBef>
                <a:spcPts val="1000"/>
              </a:spcBef>
            </a:pPr>
            <a:r>
              <a:rPr lang="en-US" sz="1600" dirty="0"/>
              <a:t>2.2 Operand fetch (read data): </a:t>
            </a:r>
            <a:r>
              <a:rPr lang="en-US" sz="1600" dirty="0">
                <a:solidFill>
                  <a:srgbClr val="FFC000"/>
                </a:solidFill>
              </a:rPr>
              <a:t>R[t2] </a:t>
            </a:r>
            <a:r>
              <a:rPr lang="en-US" sz="1600" strike="sngStrike" dirty="0">
                <a:solidFill>
                  <a:srgbClr val="FFC000"/>
                </a:solidFill>
              </a:rPr>
              <a:t>R[t3]</a:t>
            </a:r>
            <a:r>
              <a:rPr lang="en-US" sz="1600" dirty="0">
                <a:solidFill>
                  <a:srgbClr val="FFC000"/>
                </a:solidFill>
              </a:rPr>
              <a:t> </a:t>
            </a:r>
            <a:r>
              <a:rPr lang="en-US" sz="1600" b="1" i="1" dirty="0" err="1">
                <a:solidFill>
                  <a:srgbClr val="FFC000"/>
                </a:solidFill>
              </a:rPr>
              <a:t>imm</a:t>
            </a:r>
            <a:endParaRPr lang="en-US" sz="1600" strike="sngStrike" dirty="0">
              <a:solidFill>
                <a:srgbClr val="FFC000"/>
              </a:solidFill>
            </a:endParaRPr>
          </a:p>
          <a:p>
            <a:pPr>
              <a:spcBef>
                <a:spcPts val="1000"/>
              </a:spcBef>
            </a:pPr>
            <a:r>
              <a:rPr lang="en-US" sz="1600" dirty="0"/>
              <a:t>3. Execute (perform operation): </a:t>
            </a:r>
            <a:r>
              <a:rPr lang="en-US" sz="1600" dirty="0">
                <a:solidFill>
                  <a:srgbClr val="FFC000"/>
                </a:solidFill>
              </a:rPr>
              <a:t>R[t2] </a:t>
            </a:r>
            <a:r>
              <a:rPr lang="en-US" sz="1600" strike="sngStrike" dirty="0">
                <a:solidFill>
                  <a:srgbClr val="FFC000"/>
                </a:solidFill>
              </a:rPr>
              <a:t>+ R[t3]</a:t>
            </a:r>
            <a:r>
              <a:rPr lang="en-US" sz="1600" dirty="0">
                <a:solidFill>
                  <a:srgbClr val="FFC000"/>
                </a:solidFill>
              </a:rPr>
              <a:t> + </a:t>
            </a:r>
            <a:r>
              <a:rPr lang="en-US" sz="1600" b="1" i="1" u="sng" dirty="0" err="1">
                <a:solidFill>
                  <a:srgbClr val="FFC000"/>
                </a:solidFill>
              </a:rPr>
              <a:t>imm</a:t>
            </a:r>
            <a:endParaRPr lang="en-US" sz="1600" dirty="0">
              <a:solidFill>
                <a:srgbClr val="FFC000"/>
              </a:solidFill>
            </a:endParaRPr>
          </a:p>
          <a:p>
            <a:pPr>
              <a:spcBef>
                <a:spcPts val="1000"/>
              </a:spcBef>
            </a:pPr>
            <a:r>
              <a:rPr lang="en-US" sz="1600" dirty="0"/>
              <a:t>5. Write results back into register: </a:t>
            </a:r>
            <a:r>
              <a:rPr lang="en-US" sz="1600" dirty="0">
                <a:solidFill>
                  <a:srgbClr val="FFC000"/>
                </a:solidFill>
              </a:rPr>
              <a:t>R[t0] = R[t2] </a:t>
            </a:r>
            <a:r>
              <a:rPr lang="en-US" sz="1600" strike="sngStrike" dirty="0">
                <a:solidFill>
                  <a:srgbClr val="FFC000"/>
                </a:solidFill>
              </a:rPr>
              <a:t>+ R[t3]</a:t>
            </a:r>
            <a:r>
              <a:rPr lang="en-US" sz="1600" dirty="0">
                <a:solidFill>
                  <a:srgbClr val="FFC000"/>
                </a:solidFill>
              </a:rPr>
              <a:t> + </a:t>
            </a:r>
            <a:r>
              <a:rPr lang="en-US" sz="1600" b="1" i="1" u="sng" dirty="0" err="1">
                <a:solidFill>
                  <a:srgbClr val="FFC000"/>
                </a:solidFill>
              </a:rPr>
              <a:t>imm</a:t>
            </a:r>
            <a:endParaRPr lang="en-US" sz="1600" b="1" i="1" u="sng" dirty="0">
              <a:solidFill>
                <a:srgbClr val="FFC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4170B61-6E32-4CF3-A1DD-39C97E58F120}"/>
              </a:ext>
            </a:extLst>
          </p:cNvPr>
          <p:cNvGrpSpPr/>
          <p:nvPr/>
        </p:nvGrpSpPr>
        <p:grpSpPr>
          <a:xfrm>
            <a:off x="90353" y="1428845"/>
            <a:ext cx="4480490" cy="3561676"/>
            <a:chOff x="90353" y="1428845"/>
            <a:chExt cx="4480490" cy="356167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BA0FF4D-8D0B-E8DD-CC5D-73A34A5C80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27672"/>
            <a:stretch/>
          </p:blipFill>
          <p:spPr>
            <a:xfrm>
              <a:off x="90353" y="1428845"/>
              <a:ext cx="4480490" cy="260061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5152EF2-B6EA-414B-A5CF-2A27A4A0D0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/>
            </a:blip>
            <a:srcRect r="61689" b="943"/>
            <a:stretch/>
          </p:blipFill>
          <p:spPr>
            <a:xfrm>
              <a:off x="112263" y="1428845"/>
              <a:ext cx="1716537" cy="3561676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0EE33DF1-77EE-F838-88BB-F57E1C9D74F5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6535" y="1456954"/>
            <a:ext cx="4396444" cy="356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8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B3AFC-5CA7-860E-5A78-31F6A4F21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I-type load instructions to the </a:t>
            </a:r>
            <a:r>
              <a:rPr lang="en-US" dirty="0" err="1"/>
              <a:t>datapath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0DAF4-A527-10D8-D525-5A9B9EC1D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9 February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9B1FD9-4CD8-F73E-FC3F-73C67B5DA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4FF19-B602-4FA5-86C1-1A1323D4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42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FCE635-F840-2C52-8924-04C5C9A86B21}"/>
              </a:ext>
            </a:extLst>
          </p:cNvPr>
          <p:cNvSpPr txBox="1"/>
          <p:nvPr/>
        </p:nvSpPr>
        <p:spPr>
          <a:xfrm>
            <a:off x="5812324" y="1436784"/>
            <a:ext cx="3254801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Do we need to change hardware, control, or both?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Can we fetch our instruction?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YES!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Can we decode our instruction?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YES!</a:t>
            </a:r>
          </a:p>
          <a:p>
            <a:pPr marL="100013" indent="-214313">
              <a:buFont typeface="Arial" panose="020B0604020202020204" pitchFamily="34" charset="0"/>
              <a:buChar char="•"/>
            </a:pPr>
            <a:r>
              <a:rPr lang="en-US" dirty="0"/>
              <a:t> Can we select the operands we need?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YES! (still R[rs1] and immediate)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Do we have support for the operation we’re performing?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YES! (</a:t>
            </a:r>
            <a:r>
              <a:rPr lang="en-US" dirty="0" err="1"/>
              <a:t>ALUSel</a:t>
            </a:r>
            <a:r>
              <a:rPr lang="en-US" dirty="0"/>
              <a:t> = Add)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Can we access memory?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dirty="0"/>
              <a:t>Need to add one!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634A34-ACE8-439C-A19F-D1F9A38D52DE}"/>
              </a:ext>
            </a:extLst>
          </p:cNvPr>
          <p:cNvGrpSpPr/>
          <p:nvPr/>
        </p:nvGrpSpPr>
        <p:grpSpPr>
          <a:xfrm>
            <a:off x="94575" y="1955667"/>
            <a:ext cx="4239681" cy="3579518"/>
            <a:chOff x="94575" y="1955667"/>
            <a:chExt cx="4239681" cy="357951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CE4D6F1-0377-BB5C-BB2E-D97943AD19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5277"/>
            <a:stretch/>
          </p:blipFill>
          <p:spPr>
            <a:xfrm>
              <a:off x="94575" y="1955667"/>
              <a:ext cx="4212249" cy="3579518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EC9359A-865A-4F8A-A226-BB747843455A}"/>
                </a:ext>
              </a:extLst>
            </p:cNvPr>
            <p:cNvCxnSpPr/>
            <p:nvPr/>
          </p:nvCxnSpPr>
          <p:spPr>
            <a:xfrm>
              <a:off x="4306824" y="4764024"/>
              <a:ext cx="0" cy="685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E159751-79F6-4E6D-BFFD-A2C34C7297F4}"/>
                </a:ext>
              </a:extLst>
            </p:cNvPr>
            <p:cNvCxnSpPr>
              <a:cxnSpLocks/>
            </p:cNvCxnSpPr>
            <p:nvPr/>
          </p:nvCxnSpPr>
          <p:spPr>
            <a:xfrm>
              <a:off x="4328160" y="1984248"/>
              <a:ext cx="6096" cy="108508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00548971-DAE4-4122-99FD-AFCC8BA76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451" y="545925"/>
            <a:ext cx="4272721" cy="85579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624658F-2759-4BAF-9741-534835B292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74019" t="19872" r="8408"/>
          <a:stretch/>
        </p:blipFill>
        <p:spPr>
          <a:xfrm>
            <a:off x="4270248" y="2667000"/>
            <a:ext cx="990601" cy="286818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A3BA279-BA93-4D4D-920B-94C558D0B549}"/>
              </a:ext>
            </a:extLst>
          </p:cNvPr>
          <p:cNvSpPr txBox="1"/>
          <p:nvPr/>
        </p:nvSpPr>
        <p:spPr>
          <a:xfrm>
            <a:off x="152400" y="5573159"/>
            <a:ext cx="46908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Anything else needs to be changed?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dirty="0"/>
              <a:t>Register writeback needs to come from DMEM not ALU output!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39806CB-9577-4217-B115-848381B190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74019" t="-658" r="-889"/>
          <a:stretch/>
        </p:blipFill>
        <p:spPr>
          <a:xfrm>
            <a:off x="4270247" y="1932113"/>
            <a:ext cx="1514645" cy="360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5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B3AFC-5CA7-860E-5A78-31F6A4F21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53975"/>
            <a:ext cx="6553200" cy="1195386"/>
          </a:xfrm>
        </p:spPr>
        <p:txBody>
          <a:bodyPr/>
          <a:lstStyle/>
          <a:p>
            <a:r>
              <a:rPr lang="en-US" dirty="0"/>
              <a:t>Adding S-type (store) instructions to the </a:t>
            </a:r>
            <a:r>
              <a:rPr lang="en-US" dirty="0" err="1"/>
              <a:t>datapath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0DAF4-A527-10D8-D525-5A9B9EC1D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9 February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9B1FD9-4CD8-F73E-FC3F-73C67B5DA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4FF19-B602-4FA5-86C1-1A1323D4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43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070F11-5AE0-A2B8-6AC1-25F86DD23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451" y="1373718"/>
            <a:ext cx="4318759" cy="4772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FCE635-F840-2C52-8924-04C5C9A86B21}"/>
              </a:ext>
            </a:extLst>
          </p:cNvPr>
          <p:cNvSpPr txBox="1"/>
          <p:nvPr/>
        </p:nvSpPr>
        <p:spPr>
          <a:xfrm>
            <a:off x="5834398" y="1955667"/>
            <a:ext cx="325480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What do we need to change to support storing?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Do we need to update R[</a:t>
            </a:r>
            <a:r>
              <a:rPr lang="en-US" dirty="0" err="1"/>
              <a:t>rd</a:t>
            </a:r>
            <a:r>
              <a:rPr lang="en-US" dirty="0"/>
              <a:t>]?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No! Stores don’t write back to register file!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Need a new control bit</a:t>
            </a:r>
          </a:p>
          <a:p>
            <a:pPr marL="100013" indent="-214313">
              <a:buFont typeface="Arial" panose="020B0604020202020204" pitchFamily="34" charset="0"/>
              <a:buChar char="•"/>
            </a:pPr>
            <a:r>
              <a:rPr lang="en-US" dirty="0"/>
              <a:t>What gets stored in DMEM?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R[rs2]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DA788E7-D5C3-4CEC-A0D7-C9AFABEC12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5" r="-378"/>
          <a:stretch/>
        </p:blipFill>
        <p:spPr>
          <a:xfrm>
            <a:off x="122008" y="1955667"/>
            <a:ext cx="5631108" cy="35795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C8CD4F-9944-AA00-EF30-03BE1FA8043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632" y="1923288"/>
            <a:ext cx="5637206" cy="35795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885368-88C5-4B93-9E13-B7021E1115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7451" y="545925"/>
            <a:ext cx="4272721" cy="85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1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2079-AB17-48E1-3081-DE6085816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instructions are still remaining?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231D5-4CE4-F685-1E40-8854E74CB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77" y="2843212"/>
            <a:ext cx="4602422" cy="332898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Change program flow: Jumps and branching!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What key features do they require?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Modify the PC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01751-D7CA-E1C2-364A-51291A3E7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9 February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597378-D5AA-61ED-6D05-AE2210870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CF0A2-F2FB-068E-C2F9-9291F5415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44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29B47C0-284F-6557-9753-505980B06ACA}"/>
              </a:ext>
            </a:extLst>
          </p:cNvPr>
          <p:cNvSpPr txBox="1">
            <a:spLocks/>
          </p:cNvSpPr>
          <p:nvPr/>
        </p:nvSpPr>
        <p:spPr>
          <a:xfrm>
            <a:off x="76876" y="1864719"/>
            <a:ext cx="8972549" cy="9285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Done:    </a:t>
            </a:r>
            <a:r>
              <a:rPr lang="en-US" sz="1800" u="sng" dirty="0"/>
              <a:t>R-type arithmetic, I-type arithmetic</a:t>
            </a:r>
            <a:r>
              <a:rPr lang="en-US" sz="1800" dirty="0"/>
              <a:t>,        </a:t>
            </a:r>
            <a:r>
              <a:rPr lang="en-US" sz="1800" u="sng" dirty="0"/>
              <a:t>I-type load and I-type store</a:t>
            </a:r>
          </a:p>
          <a:p>
            <a:pPr marL="0" indent="0">
              <a:buNone/>
            </a:pPr>
            <a:r>
              <a:rPr lang="en-US" sz="1800" dirty="0"/>
              <a:t>                                 Modify registers                                  Modify memory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F50959-81C5-C3E3-4BC5-B12735EC1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4703" y="2793307"/>
            <a:ext cx="4602421" cy="2932516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00C34BC-AEBC-3D53-4FF0-8B86BADEA70A}"/>
              </a:ext>
            </a:extLst>
          </p:cNvPr>
          <p:cNvSpPr/>
          <p:nvPr/>
        </p:nvSpPr>
        <p:spPr>
          <a:xfrm>
            <a:off x="5022056" y="2640369"/>
            <a:ext cx="728663" cy="75009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35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41F85-C08C-E6A9-5743-BAADC16BD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branches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1C14C-48FC-75D7-FB44-6AB6CB7AE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9 February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3BA55-DB54-CBAA-0166-B9B63A341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5BFEF-EB13-D8B1-B082-E8232B472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45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AA4471-782E-BF45-BEE9-44E525D14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936" y="911460"/>
            <a:ext cx="6050228" cy="5476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EF2120-BF43-9C96-62C1-A72FD8059A48}"/>
              </a:ext>
            </a:extLst>
          </p:cNvPr>
          <p:cNvSpPr txBox="1"/>
          <p:nvPr/>
        </p:nvSpPr>
        <p:spPr>
          <a:xfrm>
            <a:off x="5329237" y="1722158"/>
            <a:ext cx="3720188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50" dirty="0">
                <a:solidFill>
                  <a:srgbClr val="FF0000"/>
                </a:solidFill>
              </a:rPr>
              <a:t>What operations do we need for branching?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50" dirty="0"/>
              <a:t>Comparison (R[rs1] == R[rs2])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50" dirty="0"/>
              <a:t>Addition (PC = PC + </a:t>
            </a:r>
            <a:r>
              <a:rPr lang="en-US" sz="1550" dirty="0" err="1"/>
              <a:t>Imm</a:t>
            </a:r>
            <a:r>
              <a:rPr lang="en-US" sz="1550" dirty="0"/>
              <a:t>)</a:t>
            </a:r>
          </a:p>
          <a:p>
            <a:r>
              <a:rPr lang="en-US" sz="1550" dirty="0">
                <a:solidFill>
                  <a:srgbClr val="FF0000"/>
                </a:solidFill>
              </a:rPr>
              <a:t>Do we have the required hardware already?</a:t>
            </a:r>
          </a:p>
          <a:p>
            <a:r>
              <a:rPr lang="en-US" sz="1550" dirty="0"/>
              <a:t>Our ALU can do one of these, but not both! We need to add more hardware!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5D5E27-8EF6-A838-AE40-B9E70E39E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861" y="3973946"/>
            <a:ext cx="1507542" cy="25792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2DF898-038D-3478-2B3C-AF9EE952FA2A}"/>
              </a:ext>
            </a:extLst>
          </p:cNvPr>
          <p:cNvSpPr txBox="1"/>
          <p:nvPr/>
        </p:nvSpPr>
        <p:spPr>
          <a:xfrm>
            <a:off x="6965219" y="3962400"/>
            <a:ext cx="214141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 err="1"/>
              <a:t>BrEq</a:t>
            </a:r>
            <a:r>
              <a:rPr lang="en-US" sz="1600" dirty="0"/>
              <a:t> = 1, if A=B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 err="1"/>
              <a:t>BrLT</a:t>
            </a:r>
            <a:r>
              <a:rPr lang="en-US" sz="1600" dirty="0"/>
              <a:t> = 1, if A &lt; B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 err="1"/>
              <a:t>BrUn</a:t>
            </a:r>
            <a:r>
              <a:rPr lang="en-US" sz="1600" dirty="0"/>
              <a:t> = 1 selects unsigned comparison for </a:t>
            </a:r>
            <a:r>
              <a:rPr lang="en-US" sz="1600" dirty="0" err="1"/>
              <a:t>BrLT</a:t>
            </a:r>
            <a:r>
              <a:rPr lang="en-US" sz="1600" dirty="0"/>
              <a:t>, 0 = signed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“Output” control signals are used to set other controls!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C0CB618-A6B9-783D-1A32-2B60A99B2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1" y="1932052"/>
            <a:ext cx="5188460" cy="33543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D02080-8D52-A14C-B78A-C93364635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7" y="1932052"/>
            <a:ext cx="5188460" cy="33543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DBF1DD-93BB-F0DD-A25B-1703D5321C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56" y="1953483"/>
            <a:ext cx="5231552" cy="33058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2D8E83-DE1F-4C36-BBC6-D036B978920F}"/>
              </a:ext>
            </a:extLst>
          </p:cNvPr>
          <p:cNvSpPr txBox="1"/>
          <p:nvPr/>
        </p:nvSpPr>
        <p:spPr>
          <a:xfrm>
            <a:off x="-10728" y="5429747"/>
            <a:ext cx="47274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How many more </a:t>
            </a:r>
            <a:r>
              <a:rPr lang="en-US" sz="1800" dirty="0" err="1">
                <a:solidFill>
                  <a:srgbClr val="FF0000"/>
                </a:solidFill>
              </a:rPr>
              <a:t>muxes</a:t>
            </a:r>
            <a:r>
              <a:rPr lang="en-US" sz="1800" dirty="0">
                <a:solidFill>
                  <a:srgbClr val="FF0000"/>
                </a:solidFill>
              </a:rPr>
              <a:t> do we need to complete the </a:t>
            </a:r>
            <a:r>
              <a:rPr lang="en-US" sz="1800" dirty="0" err="1">
                <a:solidFill>
                  <a:srgbClr val="FF0000"/>
                </a:solidFill>
              </a:rPr>
              <a:t>datapath</a:t>
            </a:r>
            <a:r>
              <a:rPr lang="en-US" sz="1800" dirty="0">
                <a:solidFill>
                  <a:srgbClr val="FF0000"/>
                </a:solidFill>
              </a:rPr>
              <a:t> for </a:t>
            </a:r>
            <a:r>
              <a:rPr lang="en-US" sz="1800" dirty="0" err="1">
                <a:solidFill>
                  <a:srgbClr val="FF0000"/>
                </a:solidFill>
              </a:rPr>
              <a:t>beq</a:t>
            </a:r>
            <a:r>
              <a:rPr lang="en-US" sz="1800" dirty="0">
                <a:solidFill>
                  <a:srgbClr val="FF0000"/>
                </a:solidFill>
              </a:rPr>
              <a:t> support?</a:t>
            </a:r>
          </a:p>
        </p:txBody>
      </p:sp>
    </p:spTree>
    <p:extLst>
      <p:ext uri="{BB962C8B-B14F-4D97-AF65-F5344CB8AC3E}">
        <p14:creationId xmlns:p14="http://schemas.microsoft.com/office/powerpoint/2010/main" val="410448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4" grpId="0" build="p"/>
      <p:bldP spid="1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74630F-58BA-5A04-C746-E5653652E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48" y="963847"/>
            <a:ext cx="6207952" cy="7887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0A9A25-77C7-67D7-14CC-8D6ED1FFB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5" y="1864558"/>
            <a:ext cx="5799019" cy="36437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CEB0FD-202E-6BB6-3317-B6DE86F9F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75" y="1845334"/>
            <a:ext cx="5799019" cy="36630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ED18BE-DEB8-C446-F101-FA27AD504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jumps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5D3BB-DA68-0EAE-7D61-0B6FAC6F6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9 February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741C3-9077-FE49-31ED-BB64F3720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3E936-19A6-86AB-6D26-33C625C22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46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85B577-646A-3522-CABC-873C49890CC7}"/>
              </a:ext>
            </a:extLst>
          </p:cNvPr>
          <p:cNvSpPr txBox="1"/>
          <p:nvPr/>
        </p:nvSpPr>
        <p:spPr>
          <a:xfrm>
            <a:off x="5893594" y="1963688"/>
            <a:ext cx="3155831" cy="4437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sz="1600" dirty="0"/>
              <a:t>JALR </a:t>
            </a:r>
            <a:r>
              <a:rPr lang="en-US" sz="1600" dirty="0" err="1"/>
              <a:t>rd</a:t>
            </a:r>
            <a:r>
              <a:rPr lang="en-US" sz="1600" dirty="0"/>
              <a:t>, </a:t>
            </a:r>
            <a:r>
              <a:rPr lang="en-US" sz="1600" dirty="0" err="1"/>
              <a:t>rs</a:t>
            </a:r>
            <a:r>
              <a:rPr lang="en-US" sz="1600" dirty="0"/>
              <a:t>, immediate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How many operations do we need to perform?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Do we need more hardware to implement them, like </a:t>
            </a:r>
            <a:r>
              <a:rPr lang="en-US" sz="1600" i="1" dirty="0" err="1">
                <a:solidFill>
                  <a:srgbClr val="FF0000"/>
                </a:solidFill>
              </a:rPr>
              <a:t>beq</a:t>
            </a:r>
            <a:r>
              <a:rPr lang="en-US" sz="1600" dirty="0">
                <a:solidFill>
                  <a:srgbClr val="FF0000"/>
                </a:solidFill>
              </a:rPr>
              <a:t>?</a:t>
            </a:r>
            <a:endParaRPr lang="en-US" sz="1600" dirty="0"/>
          </a:p>
          <a:p>
            <a:pPr marL="214313" indent="-214313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Write PC+4 to Reg[</a:t>
            </a:r>
            <a:r>
              <a:rPr lang="en-US" sz="1600" dirty="0" err="1"/>
              <a:t>rd</a:t>
            </a:r>
            <a:r>
              <a:rPr lang="en-US" sz="1600" dirty="0"/>
              <a:t>]</a:t>
            </a:r>
          </a:p>
          <a:p>
            <a:pPr marL="557213" lvl="1" indent="-214313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Change writeback mux to accommodate another source</a:t>
            </a:r>
          </a:p>
          <a:p>
            <a:pPr marL="214313" indent="-214313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PC = Reg[rs1] + immediate</a:t>
            </a:r>
          </a:p>
          <a:p>
            <a:pPr marL="214313" indent="-214313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Uses same </a:t>
            </a:r>
            <a:r>
              <a:rPr lang="en-US" sz="1600" dirty="0" err="1">
                <a:solidFill>
                  <a:srgbClr val="FF0000"/>
                </a:solidFill>
              </a:rPr>
              <a:t>immediates</a:t>
            </a:r>
            <a:r>
              <a:rPr lang="en-US" sz="1600" dirty="0">
                <a:solidFill>
                  <a:srgbClr val="FF0000"/>
                </a:solidFill>
              </a:rPr>
              <a:t> as arithmetic and loads</a:t>
            </a:r>
          </a:p>
          <a:p>
            <a:pPr marL="557213" lvl="1" indent="-214313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no multiplication of </a:t>
            </a:r>
            <a:r>
              <a:rPr lang="en-US" sz="1600" dirty="0" err="1"/>
              <a:t>imm</a:t>
            </a:r>
            <a:r>
              <a:rPr lang="en-US" sz="1600" dirty="0"/>
              <a:t> by 2 for alignment (for </a:t>
            </a:r>
            <a:r>
              <a:rPr lang="en-US" sz="1600" dirty="0" err="1"/>
              <a:t>jalr</a:t>
            </a:r>
            <a:r>
              <a:rPr lang="en-US" sz="1600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E3918F-95D2-466F-B27D-8C43ABEAA5D6}"/>
              </a:ext>
            </a:extLst>
          </p:cNvPr>
          <p:cNvSpPr txBox="1"/>
          <p:nvPr/>
        </p:nvSpPr>
        <p:spPr>
          <a:xfrm>
            <a:off x="152400" y="5585243"/>
            <a:ext cx="3276600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sz="1800" dirty="0">
                <a:solidFill>
                  <a:srgbClr val="FF0000"/>
                </a:solidFill>
              </a:rPr>
              <a:t>Should we skip alignment?</a:t>
            </a:r>
            <a:endParaRPr lang="en-US" dirty="0"/>
          </a:p>
          <a:p>
            <a:pPr>
              <a:spcBef>
                <a:spcPts val="1000"/>
              </a:spcBef>
            </a:pPr>
            <a:r>
              <a:rPr lang="en-US" dirty="0">
                <a:solidFill>
                  <a:srgbClr val="FF0000"/>
                </a:solidFill>
              </a:rPr>
              <a:t>How do we ensure alignment?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22C70D-7F9D-4F5A-8073-3DC2CA40D9EE}"/>
              </a:ext>
            </a:extLst>
          </p:cNvPr>
          <p:cNvSpPr txBox="1"/>
          <p:nvPr/>
        </p:nvSpPr>
        <p:spPr>
          <a:xfrm>
            <a:off x="3317748" y="5594766"/>
            <a:ext cx="1638300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dirty="0"/>
              <a:t>No!</a:t>
            </a:r>
          </a:p>
          <a:p>
            <a:pPr>
              <a:spcBef>
                <a:spcPts val="1000"/>
              </a:spcBef>
            </a:pPr>
            <a:r>
              <a:rPr lang="en-US" dirty="0"/>
              <a:t>Mask bit 0!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9D9E20A-DFB0-40FD-A9C4-215B0B38AFB2}"/>
              </a:ext>
            </a:extLst>
          </p:cNvPr>
          <p:cNvSpPr/>
          <p:nvPr/>
        </p:nvSpPr>
        <p:spPr>
          <a:xfrm>
            <a:off x="161544" y="2578608"/>
            <a:ext cx="304800" cy="31376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31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9AEC9-D194-6E8C-0FC0-DB77AA985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entire RISC-V RV32l </a:t>
            </a:r>
            <a:r>
              <a:rPr lang="en-US" dirty="0" err="1"/>
              <a:t>datapath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2DB7D-5F11-0A81-2D85-999C3BB43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9 February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1F2E3-C8AE-0F32-0860-9FC90A1CE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0B5FA-5713-2D45-0D98-57A2E10BA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47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D58C48-1849-9A07-AFF4-34F4AC13F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65" y="1369814"/>
            <a:ext cx="8108269" cy="510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404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1F341-9ADA-46E4-9100-9B9AB3FBF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control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CD014-6776-4154-9461-34D63FEDA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control logic combinational or sequential?</a:t>
            </a:r>
          </a:p>
          <a:p>
            <a:r>
              <a:rPr lang="en-US" dirty="0"/>
              <a:t>Control signals do not depend on previous state!</a:t>
            </a:r>
          </a:p>
          <a:p>
            <a:r>
              <a:rPr lang="en-US" dirty="0"/>
              <a:t>Hierarchical:</a:t>
            </a:r>
          </a:p>
          <a:p>
            <a:r>
              <a:rPr lang="en-US" dirty="0"/>
              <a:t>Level 1:</a:t>
            </a:r>
            <a:br>
              <a:rPr lang="en-US" dirty="0"/>
            </a:br>
            <a:r>
              <a:rPr lang="en-US" dirty="0"/>
              <a:t>opcode based</a:t>
            </a:r>
            <a:br>
              <a:rPr lang="en-US" dirty="0"/>
            </a:br>
            <a:r>
              <a:rPr lang="en-US" dirty="0"/>
              <a:t>(instruction class)</a:t>
            </a:r>
          </a:p>
          <a:p>
            <a:r>
              <a:rPr lang="en-US" dirty="0"/>
              <a:t>Higher levels:</a:t>
            </a:r>
            <a:br>
              <a:rPr lang="en-US" dirty="0"/>
            </a:br>
            <a:r>
              <a:rPr lang="en-US" dirty="0"/>
              <a:t>func3, func7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C7834-373B-490E-8664-14217710B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447CF0-2DD4-4680-A900-A9072B41D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48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40423A-7A88-42F2-934D-41CAE3F28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347" y="2940049"/>
            <a:ext cx="5588173" cy="352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05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AFF55-4D47-4C59-91E5-C684FBEDC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control truth table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29ED-F826-43B2-B3DC-5E00C1942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1432E-F5FE-4A92-B9B0-26749E730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49</a:t>
            </a:fld>
            <a:endParaRPr lang="en-US" altLang="en-US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2A223824-5C5D-48D6-8051-F9FC5BE03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7813"/>
          <a:stretch/>
        </p:blipFill>
        <p:spPr>
          <a:xfrm>
            <a:off x="674832" y="1686687"/>
            <a:ext cx="7794333" cy="611187"/>
          </a:xfrm>
          <a:prstGeom prst="rect">
            <a:avLst/>
          </a:prstGeom>
        </p:spPr>
      </p:pic>
      <p:pic>
        <p:nvPicPr>
          <p:cNvPr id="22" name="Content Placeholder 20">
            <a:extLst>
              <a:ext uri="{FF2B5EF4-FFF2-40B4-BE49-F238E27FC236}">
                <a16:creationId xmlns:a16="http://schemas.microsoft.com/office/drawing/2014/main" id="{9731A17B-40ED-416C-A29C-7FB9781969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177"/>
          <a:stretch/>
        </p:blipFill>
        <p:spPr bwMode="auto">
          <a:xfrm>
            <a:off x="674832" y="1686686"/>
            <a:ext cx="7794333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Content Placeholder 20">
            <a:extLst>
              <a:ext uri="{FF2B5EF4-FFF2-40B4-BE49-F238E27FC236}">
                <a16:creationId xmlns:a16="http://schemas.microsoft.com/office/drawing/2014/main" id="{9E05D76A-E542-4693-9731-1D129CB97E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90083" b="13362"/>
          <a:stretch/>
        </p:blipFill>
        <p:spPr bwMode="auto">
          <a:xfrm>
            <a:off x="674832" y="1686686"/>
            <a:ext cx="772968" cy="434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Content Placeholder 20">
            <a:extLst>
              <a:ext uri="{FF2B5EF4-FFF2-40B4-BE49-F238E27FC236}">
                <a16:creationId xmlns:a16="http://schemas.microsoft.com/office/drawing/2014/main" id="{0A42CB33-4A3A-4711-8C5F-9A58E65A76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17" t="22822" b="64991"/>
          <a:stretch/>
        </p:blipFill>
        <p:spPr bwMode="auto">
          <a:xfrm>
            <a:off x="1447800" y="2831274"/>
            <a:ext cx="7021364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Content Placeholder 20">
            <a:extLst>
              <a:ext uri="{FF2B5EF4-FFF2-40B4-BE49-F238E27FC236}">
                <a16:creationId xmlns:a16="http://schemas.microsoft.com/office/drawing/2014/main" id="{CDFE1767-4CDA-4C92-8E77-BD5CE28644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17" t="33457" b="54356"/>
          <a:stretch/>
        </p:blipFill>
        <p:spPr bwMode="auto">
          <a:xfrm>
            <a:off x="1447800" y="3364674"/>
            <a:ext cx="7021364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Content Placeholder 20">
            <a:extLst>
              <a:ext uri="{FF2B5EF4-FFF2-40B4-BE49-F238E27FC236}">
                <a16:creationId xmlns:a16="http://schemas.microsoft.com/office/drawing/2014/main" id="{61E0C745-0D84-454B-9A48-9442EE95F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17" t="44077" b="43736"/>
          <a:stretch/>
        </p:blipFill>
        <p:spPr bwMode="auto">
          <a:xfrm>
            <a:off x="1447799" y="3896486"/>
            <a:ext cx="7021364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Content Placeholder 20">
            <a:extLst>
              <a:ext uri="{FF2B5EF4-FFF2-40B4-BE49-F238E27FC236}">
                <a16:creationId xmlns:a16="http://schemas.microsoft.com/office/drawing/2014/main" id="{F6B7EBBC-8266-4CFF-9596-66B869F09F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17" t="56263" b="33101"/>
          <a:stretch/>
        </p:blipFill>
        <p:spPr bwMode="auto">
          <a:xfrm>
            <a:off x="1447799" y="4507672"/>
            <a:ext cx="7021364" cy="533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Content Placeholder 20">
            <a:extLst>
              <a:ext uri="{FF2B5EF4-FFF2-40B4-BE49-F238E27FC236}">
                <a16:creationId xmlns:a16="http://schemas.microsoft.com/office/drawing/2014/main" id="{D264ADD3-B5F4-498C-9040-845069BEEB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17" t="68597" b="20767"/>
          <a:stretch/>
        </p:blipFill>
        <p:spPr bwMode="auto">
          <a:xfrm>
            <a:off x="1447798" y="5118860"/>
            <a:ext cx="7021364" cy="533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Content Placeholder 20">
            <a:extLst>
              <a:ext uri="{FF2B5EF4-FFF2-40B4-BE49-F238E27FC236}">
                <a16:creationId xmlns:a16="http://schemas.microsoft.com/office/drawing/2014/main" id="{82859C6F-45F3-45B7-9D16-04ACEDC894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17" t="79232" b="14690"/>
          <a:stretch/>
        </p:blipFill>
        <p:spPr bwMode="auto">
          <a:xfrm>
            <a:off x="1447798" y="5650672"/>
            <a:ext cx="7021364" cy="304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285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A966B-3027-496E-A874-5715A1197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R-format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E8F30-3C40-49A3-B1EC-35224FCC7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E9FE2E-B71B-4B7A-9EA5-3658E6EC3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C562E5-8AAC-4181-A35B-D20B9A788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1217"/>
          <a:stretch/>
        </p:blipFill>
        <p:spPr>
          <a:xfrm>
            <a:off x="1023442" y="1852260"/>
            <a:ext cx="7097115" cy="2829426"/>
          </a:xfrm>
          <a:prstGeom prst="rect">
            <a:avLst/>
          </a:prstGeo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6E2C86BB-F555-440B-957C-89020C61D8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13" b="73969"/>
          <a:stretch/>
        </p:blipFill>
        <p:spPr bwMode="auto">
          <a:xfrm>
            <a:off x="-36576" y="1016030"/>
            <a:ext cx="9144000" cy="777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79ADDB5-955B-4260-B587-3EDD238D66EE}"/>
              </a:ext>
            </a:extLst>
          </p:cNvPr>
          <p:cNvSpPr txBox="1">
            <a:spLocks/>
          </p:cNvSpPr>
          <p:nvPr/>
        </p:nvSpPr>
        <p:spPr bwMode="auto">
          <a:xfrm>
            <a:off x="152400" y="4799011"/>
            <a:ext cx="8839200" cy="1601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opcode: instruction class (e.g., integer ALU)</a:t>
            </a:r>
          </a:p>
          <a:p>
            <a:r>
              <a:rPr lang="en-US" dirty="0"/>
              <a:t>funct3: selects ALU operation group</a:t>
            </a:r>
          </a:p>
          <a:p>
            <a:r>
              <a:rPr lang="en-US" dirty="0">
                <a:solidFill>
                  <a:srgbClr val="FF0000"/>
                </a:solidFill>
              </a:rPr>
              <a:t>funct7: refines operation (e.g., add vs sub)</a:t>
            </a:r>
          </a:p>
        </p:txBody>
      </p:sp>
    </p:spTree>
    <p:extLst>
      <p:ext uri="{BB962C8B-B14F-4D97-AF65-F5344CB8AC3E}">
        <p14:creationId xmlns:p14="http://schemas.microsoft.com/office/powerpoint/2010/main" val="204557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47278-2E6E-45B8-8E10-C42B822D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control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8378B-2C72-4014-BC72-3273ED997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Combinational hardwired logic</a:t>
            </a:r>
          </a:p>
          <a:p>
            <a:r>
              <a:rPr lang="en-US" dirty="0"/>
              <a:t>Programmable (ROM / PLA based)</a:t>
            </a:r>
          </a:p>
          <a:p>
            <a:endParaRPr lang="en-US" dirty="0"/>
          </a:p>
          <a:p>
            <a:r>
              <a:rPr lang="en-US" dirty="0"/>
              <a:t>What are the trade-offs?</a:t>
            </a:r>
          </a:p>
          <a:p>
            <a:endParaRPr lang="en-US" dirty="0"/>
          </a:p>
          <a:p>
            <a:r>
              <a:rPr lang="en-US" dirty="0"/>
              <a:t>Combinational:</a:t>
            </a:r>
          </a:p>
          <a:p>
            <a:pPr lvl="1"/>
            <a:r>
              <a:rPr lang="en-US" dirty="0"/>
              <a:t>Hardwired, so cannot be modified</a:t>
            </a:r>
          </a:p>
          <a:p>
            <a:pPr lvl="1"/>
            <a:r>
              <a:rPr lang="en-US" dirty="0"/>
              <a:t>Less expensive</a:t>
            </a:r>
          </a:p>
          <a:p>
            <a:pPr lvl="1"/>
            <a:endParaRPr lang="en-US" dirty="0"/>
          </a:p>
          <a:p>
            <a:r>
              <a:rPr lang="en-US" dirty="0"/>
              <a:t>Programmable:</a:t>
            </a:r>
          </a:p>
          <a:p>
            <a:pPr lvl="1"/>
            <a:r>
              <a:rPr lang="en-US" dirty="0"/>
              <a:t>Fix errors</a:t>
            </a:r>
          </a:p>
          <a:p>
            <a:pPr lvl="1"/>
            <a:r>
              <a:rPr lang="en-US" dirty="0"/>
              <a:t>Add new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EF52-5C40-413E-8A3E-C8A07BF01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3170FF-FD41-43D8-B3E0-5EA4E3F15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892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1D124-7BE6-40E5-D3C7-3D674BAC8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ROM based controller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7451F-E7AA-B672-6A27-832989C2F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9 February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1D90D-333A-B6B0-C7CA-FD2192236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15BC1-8343-656C-102E-E5F9574BF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51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6DF031-A338-43D5-EE92-9D10E1975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49" b="6952"/>
          <a:stretch/>
        </p:blipFill>
        <p:spPr>
          <a:xfrm>
            <a:off x="1228725" y="1828799"/>
            <a:ext cx="6686550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58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1D124-7BE6-40E5-D3C7-3D674BAC8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ROM based controller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7451F-E7AA-B672-6A27-832989C2F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9 February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1D90D-333A-B6B0-C7CA-FD2192236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15BC1-8343-656C-102E-E5F9574BF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52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22B92D-158E-F38E-941E-07B9A01CD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79" y="1555099"/>
            <a:ext cx="6102442" cy="37478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D6D397-D7C0-6B0C-7216-919ED6E0D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793" y="1529380"/>
            <a:ext cx="5353098" cy="5511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FB1216-F01D-4C6F-8E24-0E4555C828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7232" y="2997311"/>
            <a:ext cx="5588173" cy="35210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D84F9C-81A3-41AC-AABB-245198BC1777}"/>
              </a:ext>
            </a:extLst>
          </p:cNvPr>
          <p:cNvSpPr txBox="1"/>
          <p:nvPr/>
        </p:nvSpPr>
        <p:spPr>
          <a:xfrm>
            <a:off x="-64008" y="5937504"/>
            <a:ext cx="45902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Think of new instructions that you can design with this </a:t>
            </a:r>
            <a:r>
              <a:rPr lang="en-US" b="1" dirty="0" err="1">
                <a:solidFill>
                  <a:srgbClr val="FF0000"/>
                </a:solidFill>
              </a:rPr>
              <a:t>datapath</a:t>
            </a:r>
            <a:r>
              <a:rPr lang="en-US" b="1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9846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B617-DA67-493B-AFEC-150EEF918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D9FB2-E600-4161-A3EE-5D8C4AAAC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DB2B6F-6F98-48A0-B1D2-2459EE033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53</a:t>
            </a:fld>
            <a:endParaRPr lang="en-US" alt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8BCFDC0-DBC1-45D1-AA33-8710B9646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" y="82549"/>
            <a:ext cx="7610898" cy="4795581"/>
          </a:xfrm>
          <a:prstGeom prst="rect">
            <a:avLst/>
          </a:prstGeo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BF3ECC98-5FC5-4C1F-AA6D-F7AED6806D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13" b="32995"/>
          <a:stretch/>
        </p:blipFill>
        <p:spPr bwMode="auto">
          <a:xfrm>
            <a:off x="648199" y="4267200"/>
            <a:ext cx="8495802" cy="2194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49126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E9001-D3F4-49A6-7478-2A7FB0E45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information flow through the data path?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CCBF3-CF65-32A4-76E5-852355F72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9 February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5178D-13AF-80B4-005D-B09EC5BEB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7C6D8-6789-F192-75FE-2BC8450DF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54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EB752A-3794-727D-67E2-D3F2D63CE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76" y="1791332"/>
            <a:ext cx="5741807" cy="36178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BD313F-61AB-F32D-4A6F-85226DCE94A4}"/>
              </a:ext>
            </a:extLst>
          </p:cNvPr>
          <p:cNvSpPr txBox="1"/>
          <p:nvPr/>
        </p:nvSpPr>
        <p:spPr>
          <a:xfrm>
            <a:off x="5873839" y="1408946"/>
            <a:ext cx="3155831" cy="5068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</a:pPr>
            <a:r>
              <a:rPr lang="en-US" sz="1500" dirty="0"/>
              <a:t>Let us start with the PC, assuming a new value is just loaded into the PC… </a:t>
            </a:r>
            <a:r>
              <a:rPr lang="en-US" sz="1500" b="1" dirty="0">
                <a:solidFill>
                  <a:schemeClr val="accent4"/>
                </a:solidFill>
              </a:rPr>
              <a:t>T = 0</a:t>
            </a:r>
            <a:endParaRPr lang="en-US" sz="1500" dirty="0"/>
          </a:p>
          <a:p>
            <a:pPr marL="214313" indent="-214313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500" dirty="0"/>
              <a:t>When will the new PC be available at PC output?</a:t>
            </a:r>
          </a:p>
          <a:p>
            <a:pPr marL="214313" indent="-214313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4"/>
                </a:solidFill>
              </a:rPr>
              <a:t>T = </a:t>
            </a:r>
            <a:r>
              <a:rPr lang="en-US" sz="1500" b="1" dirty="0" err="1">
                <a:solidFill>
                  <a:schemeClr val="accent4"/>
                </a:solidFill>
              </a:rPr>
              <a:t>T</a:t>
            </a:r>
            <a:r>
              <a:rPr lang="en-US" sz="1500" b="1" baseline="-25000" dirty="0" err="1">
                <a:solidFill>
                  <a:schemeClr val="accent4"/>
                </a:solidFill>
              </a:rPr>
              <a:t>reg_transfer</a:t>
            </a:r>
            <a:endParaRPr lang="en-US" sz="1500" b="1" baseline="-25000" dirty="0">
              <a:solidFill>
                <a:schemeClr val="accent4"/>
              </a:solidFill>
            </a:endParaRPr>
          </a:p>
          <a:p>
            <a:pPr marL="214313" indent="-214313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500" dirty="0"/>
              <a:t>When will the data from current PC appear from IMEM?</a:t>
            </a:r>
          </a:p>
          <a:p>
            <a:pPr marL="214313" indent="-214313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4"/>
                </a:solidFill>
              </a:rPr>
              <a:t>T = </a:t>
            </a:r>
            <a:r>
              <a:rPr lang="en-US" sz="1500" b="1" dirty="0" err="1">
                <a:solidFill>
                  <a:schemeClr val="accent4"/>
                </a:solidFill>
              </a:rPr>
              <a:t>T</a:t>
            </a:r>
            <a:r>
              <a:rPr lang="en-US" sz="1500" b="1" baseline="-25000" dirty="0" err="1">
                <a:solidFill>
                  <a:schemeClr val="accent4"/>
                </a:solidFill>
              </a:rPr>
              <a:t>mem_access</a:t>
            </a:r>
            <a:endParaRPr lang="en-US" sz="1500" b="1" baseline="-25000" dirty="0">
              <a:solidFill>
                <a:schemeClr val="accent4"/>
              </a:solidFill>
            </a:endParaRPr>
          </a:p>
          <a:p>
            <a:pPr marL="214313" indent="-214313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500" dirty="0"/>
              <a:t>Assume R-type instruction: when will data from registers appear at the output?</a:t>
            </a:r>
          </a:p>
          <a:p>
            <a:pPr marL="214313" indent="-214313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500" dirty="0"/>
              <a:t>How long does addition / arithmetic take?</a:t>
            </a:r>
          </a:p>
          <a:p>
            <a:pPr marL="214313" indent="-214313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4"/>
                </a:solidFill>
              </a:rPr>
              <a:t>T = T</a:t>
            </a:r>
            <a:r>
              <a:rPr lang="en-US" sz="1500" b="1" baseline="-25000" dirty="0">
                <a:solidFill>
                  <a:schemeClr val="accent4"/>
                </a:solidFill>
              </a:rPr>
              <a:t>ALU</a:t>
            </a:r>
            <a:endParaRPr lang="en-US" sz="1500" dirty="0"/>
          </a:p>
          <a:p>
            <a:pPr marL="214313" indent="-214313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500" dirty="0"/>
              <a:t>What about other components – AND / OR / NOT gates, (de)multiplexers etc.?</a:t>
            </a:r>
            <a:endParaRPr lang="en-US" sz="1500" b="1" baseline="-25000" dirty="0">
              <a:solidFill>
                <a:schemeClr val="accent4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0CA0D6-6B86-1A42-23F4-927A81DCD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344" y="5374381"/>
            <a:ext cx="3172268" cy="7216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99DB03-3A35-4449-8926-BBE400400B29}"/>
              </a:ext>
            </a:extLst>
          </p:cNvPr>
          <p:cNvSpPr txBox="1"/>
          <p:nvPr/>
        </p:nvSpPr>
        <p:spPr>
          <a:xfrm>
            <a:off x="246976" y="6019800"/>
            <a:ext cx="56204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Single Cycle CPU: All processing completes in one clock cycle!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07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AC73C1B-7D00-DBF5-1367-1D545864B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382" y="5210638"/>
            <a:ext cx="3172268" cy="7216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3AF7C2-681B-FDFE-85E9-9070667A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long does it take to process one full instruction?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4B196-3294-4A41-527E-943A1A023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7880" y="1609809"/>
            <a:ext cx="3169245" cy="3963076"/>
          </a:xfrm>
        </p:spPr>
        <p:txBody>
          <a:bodyPr/>
          <a:lstStyle/>
          <a:p>
            <a:r>
              <a:rPr lang="en-US" sz="1500" dirty="0"/>
              <a:t>memory units (read or write): 200 </a:t>
            </a:r>
            <a:r>
              <a:rPr lang="en-US" sz="1500" dirty="0" err="1"/>
              <a:t>ps</a:t>
            </a:r>
            <a:endParaRPr lang="en-US" sz="1500" dirty="0"/>
          </a:p>
          <a:p>
            <a:r>
              <a:rPr lang="en-US" sz="1500" dirty="0"/>
              <a:t>ALU and adders: 100 </a:t>
            </a:r>
            <a:r>
              <a:rPr lang="en-US" sz="1500" dirty="0" err="1"/>
              <a:t>ps</a:t>
            </a:r>
            <a:endParaRPr lang="en-US" sz="1500" dirty="0"/>
          </a:p>
          <a:p>
            <a:r>
              <a:rPr lang="en-US" sz="1500" dirty="0"/>
              <a:t>register file (read or write): 50 </a:t>
            </a:r>
            <a:r>
              <a:rPr lang="en-US" sz="1500" dirty="0" err="1"/>
              <a:t>ps</a:t>
            </a:r>
            <a:endParaRPr lang="en-US" sz="1500" dirty="0"/>
          </a:p>
          <a:p>
            <a:r>
              <a:rPr lang="en-US" sz="1500" dirty="0"/>
              <a:t>other combinational logic: 0 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2C39A-CEFC-C2A4-2E62-E40AD2FC7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9 February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7C1F7-4A73-0FBF-48AE-4172343FA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BA4CA-4D18-72DC-6214-2D1A97AB2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55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D34E2F-C2AB-4A63-8096-B8FD86E8A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6" y="1791332"/>
            <a:ext cx="5741807" cy="361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55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8D94CD4E-CD09-4F61-A7D4-3BE7DC425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76" y="1791332"/>
            <a:ext cx="5741807" cy="36178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F89DDE-D3F4-4B4C-32A4-7EC940EE2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382" y="5210638"/>
            <a:ext cx="3172268" cy="7216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3AF7C2-681B-FDFE-85E9-9070667A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execution time:</a:t>
            </a:r>
            <a:br>
              <a:rPr lang="en-US" dirty="0"/>
            </a:br>
            <a:r>
              <a:rPr lang="en-US" b="1" dirty="0"/>
              <a:t>R-type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4B196-3294-4A41-527E-943A1A023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7880" y="1609809"/>
            <a:ext cx="3169245" cy="3963076"/>
          </a:xfrm>
        </p:spPr>
        <p:txBody>
          <a:bodyPr/>
          <a:lstStyle/>
          <a:p>
            <a:r>
              <a:rPr lang="en-US" sz="1500" dirty="0"/>
              <a:t>memory units (read or write): 200 </a:t>
            </a:r>
            <a:r>
              <a:rPr lang="en-US" sz="1500" dirty="0" err="1"/>
              <a:t>ps</a:t>
            </a:r>
            <a:endParaRPr lang="en-US" sz="1500" dirty="0"/>
          </a:p>
          <a:p>
            <a:r>
              <a:rPr lang="en-US" sz="1500" dirty="0"/>
              <a:t>ALU and adders: 100 </a:t>
            </a:r>
            <a:r>
              <a:rPr lang="en-US" sz="1500" dirty="0" err="1"/>
              <a:t>ps</a:t>
            </a:r>
            <a:endParaRPr lang="en-US" sz="1500" dirty="0"/>
          </a:p>
          <a:p>
            <a:r>
              <a:rPr lang="en-US" sz="1500" dirty="0"/>
              <a:t>register file (read or write): 50 </a:t>
            </a:r>
            <a:r>
              <a:rPr lang="en-US" sz="1500" dirty="0" err="1"/>
              <a:t>ps</a:t>
            </a:r>
            <a:endParaRPr lang="en-US" sz="1500" dirty="0"/>
          </a:p>
          <a:p>
            <a:r>
              <a:rPr lang="en-US" sz="1500" dirty="0"/>
              <a:t>other combinational logic: 0 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2C39A-CEFC-C2A4-2E62-E40AD2FC7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9 February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7C1F7-4A73-0FBF-48AE-4172343FA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BA4CA-4D18-72DC-6214-2D1A97AB2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56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EC2F740-145B-C706-A363-233D8A8F1CFE}"/>
              </a:ext>
            </a:extLst>
          </p:cNvPr>
          <p:cNvGrpSpPr/>
          <p:nvPr/>
        </p:nvGrpSpPr>
        <p:grpSpPr>
          <a:xfrm>
            <a:off x="941763" y="1913402"/>
            <a:ext cx="632936" cy="507831"/>
            <a:chOff x="1255683" y="1198113"/>
            <a:chExt cx="843915" cy="677108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9D6E2CE-E62A-16F4-A7F8-C59B85BC4E78}"/>
                </a:ext>
              </a:extLst>
            </p:cNvPr>
            <p:cNvCxnSpPr>
              <a:cxnSpLocks/>
            </p:cNvCxnSpPr>
            <p:nvPr/>
          </p:nvCxnSpPr>
          <p:spPr>
            <a:xfrm>
              <a:off x="1497700" y="1643133"/>
              <a:ext cx="38825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5644120-AE5C-9186-F1D5-B2FD9290BDD3}"/>
                </a:ext>
              </a:extLst>
            </p:cNvPr>
            <p:cNvSpPr txBox="1"/>
            <p:nvPr/>
          </p:nvSpPr>
          <p:spPr>
            <a:xfrm>
              <a:off x="1255683" y="1198113"/>
              <a:ext cx="843915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350" b="1" dirty="0">
                  <a:solidFill>
                    <a:srgbClr val="FF0000"/>
                  </a:solidFill>
                </a:rPr>
                <a:t>100 </a:t>
              </a:r>
              <a:r>
                <a:rPr lang="en-US" sz="1350" b="1" dirty="0" err="1">
                  <a:solidFill>
                    <a:srgbClr val="FF0000"/>
                  </a:solidFill>
                </a:rPr>
                <a:t>ps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E0E77E4-D9AF-DBF0-0F49-84EE356C77AC}"/>
              </a:ext>
            </a:extLst>
          </p:cNvPr>
          <p:cNvGrpSpPr/>
          <p:nvPr/>
        </p:nvGrpSpPr>
        <p:grpSpPr>
          <a:xfrm>
            <a:off x="1010343" y="3337891"/>
            <a:ext cx="635578" cy="568401"/>
            <a:chOff x="1369983" y="1700283"/>
            <a:chExt cx="847437" cy="757867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4890A82-45A4-D539-0853-A859D9B80E51}"/>
                </a:ext>
              </a:extLst>
            </p:cNvPr>
            <p:cNvCxnSpPr>
              <a:cxnSpLocks/>
            </p:cNvCxnSpPr>
            <p:nvPr/>
          </p:nvCxnSpPr>
          <p:spPr>
            <a:xfrm>
              <a:off x="1411605" y="1700283"/>
              <a:ext cx="805815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717F1C6-44D6-DDAC-40B7-9D9EC5228A03}"/>
                </a:ext>
              </a:extLst>
            </p:cNvPr>
            <p:cNvSpPr txBox="1"/>
            <p:nvPr/>
          </p:nvSpPr>
          <p:spPr>
            <a:xfrm>
              <a:off x="1369983" y="1781043"/>
              <a:ext cx="843914" cy="677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350" b="1" dirty="0">
                  <a:solidFill>
                    <a:srgbClr val="FF0000"/>
                  </a:solidFill>
                </a:rPr>
                <a:t>200 </a:t>
              </a:r>
              <a:r>
                <a:rPr lang="en-US" sz="1350" b="1" dirty="0" err="1">
                  <a:solidFill>
                    <a:srgbClr val="FF0000"/>
                  </a:solidFill>
                </a:rPr>
                <a:t>ps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75A167E-C240-4260-82FD-67DE7D34F863}"/>
              </a:ext>
            </a:extLst>
          </p:cNvPr>
          <p:cNvGrpSpPr/>
          <p:nvPr/>
        </p:nvGrpSpPr>
        <p:grpSpPr>
          <a:xfrm>
            <a:off x="2179060" y="3195016"/>
            <a:ext cx="635578" cy="360652"/>
            <a:chOff x="1369983" y="1700283"/>
            <a:chExt cx="847437" cy="480869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276627C-4236-7CCC-92F2-09DE30430540}"/>
                </a:ext>
              </a:extLst>
            </p:cNvPr>
            <p:cNvCxnSpPr>
              <a:cxnSpLocks/>
            </p:cNvCxnSpPr>
            <p:nvPr/>
          </p:nvCxnSpPr>
          <p:spPr>
            <a:xfrm>
              <a:off x="1411605" y="1700283"/>
              <a:ext cx="805815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7F97634-6D51-B852-D303-387B8D8928E4}"/>
                </a:ext>
              </a:extLst>
            </p:cNvPr>
            <p:cNvSpPr txBox="1"/>
            <p:nvPr/>
          </p:nvSpPr>
          <p:spPr>
            <a:xfrm>
              <a:off x="1369983" y="1781043"/>
              <a:ext cx="843914" cy="40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350" b="1" dirty="0">
                  <a:solidFill>
                    <a:srgbClr val="FF0000"/>
                  </a:solidFill>
                </a:rPr>
                <a:t>50 </a:t>
              </a:r>
              <a:r>
                <a:rPr lang="en-US" sz="1350" b="1" dirty="0" err="1">
                  <a:solidFill>
                    <a:srgbClr val="FF0000"/>
                  </a:solidFill>
                </a:rPr>
                <a:t>ps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02BDFE5-5DEB-559F-6B1E-6A9E224DD559}"/>
              </a:ext>
            </a:extLst>
          </p:cNvPr>
          <p:cNvGrpSpPr/>
          <p:nvPr/>
        </p:nvGrpSpPr>
        <p:grpSpPr>
          <a:xfrm>
            <a:off x="3567805" y="2044847"/>
            <a:ext cx="632936" cy="333765"/>
            <a:chOff x="1255683" y="1198113"/>
            <a:chExt cx="843915" cy="445020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835B319-CA3D-7F19-A473-01D5CB0E687D}"/>
                </a:ext>
              </a:extLst>
            </p:cNvPr>
            <p:cNvCxnSpPr>
              <a:cxnSpLocks/>
            </p:cNvCxnSpPr>
            <p:nvPr/>
          </p:nvCxnSpPr>
          <p:spPr>
            <a:xfrm>
              <a:off x="1497700" y="1643133"/>
              <a:ext cx="38825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DD4C92E-156C-F9E5-27E3-0D801E8175A0}"/>
                </a:ext>
              </a:extLst>
            </p:cNvPr>
            <p:cNvSpPr txBox="1"/>
            <p:nvPr/>
          </p:nvSpPr>
          <p:spPr>
            <a:xfrm>
              <a:off x="1255683" y="1198113"/>
              <a:ext cx="843915" cy="40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350" b="1" dirty="0">
                  <a:solidFill>
                    <a:srgbClr val="FF0000"/>
                  </a:solidFill>
                </a:rPr>
                <a:t>0 </a:t>
              </a:r>
              <a:r>
                <a:rPr lang="en-US" sz="1350" b="1" dirty="0" err="1">
                  <a:solidFill>
                    <a:srgbClr val="FF0000"/>
                  </a:solidFill>
                </a:rPr>
                <a:t>ps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2E70186-3DB3-2E57-04C2-EF4F5594ECF7}"/>
              </a:ext>
            </a:extLst>
          </p:cNvPr>
          <p:cNvGrpSpPr/>
          <p:nvPr/>
        </p:nvGrpSpPr>
        <p:grpSpPr>
          <a:xfrm>
            <a:off x="3996430" y="2061992"/>
            <a:ext cx="632936" cy="507831"/>
            <a:chOff x="1449993" y="1220973"/>
            <a:chExt cx="843915" cy="677108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DE55DD3-DBD8-3ECC-2463-B88ECCA01B72}"/>
                </a:ext>
              </a:extLst>
            </p:cNvPr>
            <p:cNvCxnSpPr>
              <a:cxnSpLocks/>
            </p:cNvCxnSpPr>
            <p:nvPr/>
          </p:nvCxnSpPr>
          <p:spPr>
            <a:xfrm>
              <a:off x="1497700" y="1643133"/>
              <a:ext cx="51017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4F81F9F-AE65-3C7A-2AEF-6D680FFD303D}"/>
                </a:ext>
              </a:extLst>
            </p:cNvPr>
            <p:cNvSpPr txBox="1"/>
            <p:nvPr/>
          </p:nvSpPr>
          <p:spPr>
            <a:xfrm>
              <a:off x="1449993" y="1220973"/>
              <a:ext cx="843915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350" b="1" dirty="0">
                  <a:solidFill>
                    <a:srgbClr val="FF0000"/>
                  </a:solidFill>
                </a:rPr>
                <a:t>100 </a:t>
              </a:r>
              <a:r>
                <a:rPr lang="en-US" sz="1350" b="1" dirty="0" err="1">
                  <a:solidFill>
                    <a:srgbClr val="FF0000"/>
                  </a:solidFill>
                </a:rPr>
                <a:t>ps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F95F98-396D-31A3-BAA1-A9B1770D4B23}"/>
              </a:ext>
            </a:extLst>
          </p:cNvPr>
          <p:cNvGrpSpPr/>
          <p:nvPr/>
        </p:nvGrpSpPr>
        <p:grpSpPr>
          <a:xfrm>
            <a:off x="5268018" y="2047704"/>
            <a:ext cx="632936" cy="333765"/>
            <a:chOff x="1255683" y="1198113"/>
            <a:chExt cx="843915" cy="445020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5258D93-6413-7374-1289-5E0942915E7B}"/>
                </a:ext>
              </a:extLst>
            </p:cNvPr>
            <p:cNvCxnSpPr>
              <a:cxnSpLocks/>
            </p:cNvCxnSpPr>
            <p:nvPr/>
          </p:nvCxnSpPr>
          <p:spPr>
            <a:xfrm>
              <a:off x="1497700" y="1643133"/>
              <a:ext cx="38825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004159F-BF42-9353-5856-672204C6EE39}"/>
                </a:ext>
              </a:extLst>
            </p:cNvPr>
            <p:cNvSpPr txBox="1"/>
            <p:nvPr/>
          </p:nvSpPr>
          <p:spPr>
            <a:xfrm>
              <a:off x="1255683" y="1198113"/>
              <a:ext cx="843915" cy="40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350" b="1" dirty="0">
                  <a:solidFill>
                    <a:srgbClr val="FF0000"/>
                  </a:solidFill>
                </a:rPr>
                <a:t>0 </a:t>
              </a:r>
              <a:r>
                <a:rPr lang="en-US" sz="1350" b="1" dirty="0" err="1">
                  <a:solidFill>
                    <a:srgbClr val="FF0000"/>
                  </a:solidFill>
                </a:rPr>
                <a:t>ps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DB31AD0-F5DA-1307-B7C4-311071CEE36D}"/>
              </a:ext>
            </a:extLst>
          </p:cNvPr>
          <p:cNvGrpSpPr/>
          <p:nvPr/>
        </p:nvGrpSpPr>
        <p:grpSpPr>
          <a:xfrm>
            <a:off x="1881880" y="2520646"/>
            <a:ext cx="635578" cy="360652"/>
            <a:chOff x="1369983" y="1700283"/>
            <a:chExt cx="847437" cy="480869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6494446-D436-6D36-AA65-2ED9BB0D7CE1}"/>
                </a:ext>
              </a:extLst>
            </p:cNvPr>
            <p:cNvCxnSpPr>
              <a:cxnSpLocks/>
            </p:cNvCxnSpPr>
            <p:nvPr/>
          </p:nvCxnSpPr>
          <p:spPr>
            <a:xfrm>
              <a:off x="1411605" y="1700283"/>
              <a:ext cx="805815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3C364F0-95C3-BDAC-0188-232997A696C9}"/>
                </a:ext>
              </a:extLst>
            </p:cNvPr>
            <p:cNvSpPr txBox="1"/>
            <p:nvPr/>
          </p:nvSpPr>
          <p:spPr>
            <a:xfrm>
              <a:off x="1369983" y="1781043"/>
              <a:ext cx="843914" cy="40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350" b="1" dirty="0">
                  <a:solidFill>
                    <a:srgbClr val="FF0000"/>
                  </a:solidFill>
                </a:rPr>
                <a:t>50 </a:t>
              </a:r>
              <a:r>
                <a:rPr lang="en-US" sz="1350" b="1" dirty="0" err="1">
                  <a:solidFill>
                    <a:srgbClr val="FF0000"/>
                  </a:solidFill>
                </a:rPr>
                <a:t>ps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2AE8B832-C78B-E842-68BD-D219B21405EA}"/>
                  </a:ext>
                </a:extLst>
              </p14:cNvPr>
              <p14:cNvContentPartPr/>
              <p14:nvPr/>
            </p14:nvContentPartPr>
            <p14:xfrm>
              <a:off x="161663" y="1828800"/>
              <a:ext cx="1408590" cy="88695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2AE8B832-C78B-E842-68BD-D219B21405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3664" y="1810802"/>
                <a:ext cx="1444228" cy="9225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D55D0A2F-979F-4762-56A4-92408C2871EE}"/>
                  </a:ext>
                </a:extLst>
              </p14:cNvPr>
              <p14:cNvContentPartPr/>
              <p14:nvPr/>
            </p14:nvContentPartPr>
            <p14:xfrm>
              <a:off x="942773" y="1853370"/>
              <a:ext cx="4964220" cy="120258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D55D0A2F-979F-4762-56A4-92408C2871E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4774" y="1835367"/>
                <a:ext cx="4999859" cy="1238225"/>
              </a:xfrm>
              <a:prstGeom prst="rect">
                <a:avLst/>
              </a:prstGeom>
            </p:spPr>
          </p:pic>
        </mc:Fallback>
      </mc:AlternateContent>
      <p:sp>
        <p:nvSpPr>
          <p:cNvPr id="93" name="TextBox 92">
            <a:extLst>
              <a:ext uri="{FF2B5EF4-FFF2-40B4-BE49-F238E27FC236}">
                <a16:creationId xmlns:a16="http://schemas.microsoft.com/office/drawing/2014/main" id="{4AD661D7-A5C8-624F-FE41-8A4E69A16D7C}"/>
              </a:ext>
            </a:extLst>
          </p:cNvPr>
          <p:cNvSpPr txBox="1"/>
          <p:nvPr/>
        </p:nvSpPr>
        <p:spPr>
          <a:xfrm>
            <a:off x="5906993" y="3591346"/>
            <a:ext cx="316924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accent4"/>
                </a:solidFill>
              </a:rPr>
              <a:t>Time needed between two rising edges for correct execution: 400 </a:t>
            </a:r>
            <a:r>
              <a:rPr lang="en-US" sz="1500" b="1" dirty="0" err="1">
                <a:solidFill>
                  <a:schemeClr val="accent4"/>
                </a:solidFill>
              </a:rPr>
              <a:t>ps</a:t>
            </a:r>
            <a:endParaRPr lang="en-US" sz="15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97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8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F4724D0F-7F6F-4C23-A922-046FFB305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76" y="1791332"/>
            <a:ext cx="5741807" cy="36178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FFA9E6-2F09-02B7-1C13-BB2A6D158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6382" y="5210638"/>
            <a:ext cx="3172268" cy="7216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3AF7C2-681B-FDFE-85E9-9070667A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execution time:</a:t>
            </a:r>
            <a:br>
              <a:rPr lang="en-US" dirty="0"/>
            </a:br>
            <a:r>
              <a:rPr lang="en-US" b="1" dirty="0"/>
              <a:t>I-type arithmetic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4B196-3294-4A41-527E-943A1A023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7880" y="1609809"/>
            <a:ext cx="3169245" cy="3963076"/>
          </a:xfrm>
        </p:spPr>
        <p:txBody>
          <a:bodyPr/>
          <a:lstStyle/>
          <a:p>
            <a:r>
              <a:rPr lang="en-US" sz="1500" dirty="0"/>
              <a:t>memory units (read or write): 200 </a:t>
            </a:r>
            <a:r>
              <a:rPr lang="en-US" sz="1500" dirty="0" err="1"/>
              <a:t>ps</a:t>
            </a:r>
            <a:endParaRPr lang="en-US" sz="1500" dirty="0"/>
          </a:p>
          <a:p>
            <a:r>
              <a:rPr lang="en-US" sz="1500" dirty="0"/>
              <a:t>ALU and adders: 100 </a:t>
            </a:r>
            <a:r>
              <a:rPr lang="en-US" sz="1500" dirty="0" err="1"/>
              <a:t>ps</a:t>
            </a:r>
            <a:endParaRPr lang="en-US" sz="1500" dirty="0"/>
          </a:p>
          <a:p>
            <a:r>
              <a:rPr lang="en-US" sz="1500" dirty="0"/>
              <a:t>register file (read or write): 50 </a:t>
            </a:r>
            <a:r>
              <a:rPr lang="en-US" sz="1500" dirty="0" err="1"/>
              <a:t>ps</a:t>
            </a:r>
            <a:endParaRPr lang="en-US" sz="1500" dirty="0"/>
          </a:p>
          <a:p>
            <a:r>
              <a:rPr lang="en-US" sz="1500" dirty="0"/>
              <a:t>other combinational logic: 0 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2C39A-CEFC-C2A4-2E62-E40AD2FC7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9 February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7C1F7-4A73-0FBF-48AE-4172343FA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BA4CA-4D18-72DC-6214-2D1A97AB2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57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EC2F740-145B-C706-A363-233D8A8F1CFE}"/>
              </a:ext>
            </a:extLst>
          </p:cNvPr>
          <p:cNvGrpSpPr/>
          <p:nvPr/>
        </p:nvGrpSpPr>
        <p:grpSpPr>
          <a:xfrm>
            <a:off x="941763" y="1914692"/>
            <a:ext cx="632936" cy="507831"/>
            <a:chOff x="1255683" y="1198113"/>
            <a:chExt cx="843915" cy="677108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9D6E2CE-E62A-16F4-A7F8-C59B85BC4E78}"/>
                </a:ext>
              </a:extLst>
            </p:cNvPr>
            <p:cNvCxnSpPr>
              <a:cxnSpLocks/>
            </p:cNvCxnSpPr>
            <p:nvPr/>
          </p:nvCxnSpPr>
          <p:spPr>
            <a:xfrm>
              <a:off x="1497700" y="1643133"/>
              <a:ext cx="38825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5644120-AE5C-9186-F1D5-B2FD9290BDD3}"/>
                </a:ext>
              </a:extLst>
            </p:cNvPr>
            <p:cNvSpPr txBox="1"/>
            <p:nvPr/>
          </p:nvSpPr>
          <p:spPr>
            <a:xfrm>
              <a:off x="1255683" y="1198113"/>
              <a:ext cx="843915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350" b="1" dirty="0">
                  <a:solidFill>
                    <a:srgbClr val="FF0000"/>
                  </a:solidFill>
                </a:rPr>
                <a:t>100 </a:t>
              </a:r>
              <a:r>
                <a:rPr lang="en-US" sz="1350" b="1" dirty="0" err="1">
                  <a:solidFill>
                    <a:srgbClr val="FF0000"/>
                  </a:solidFill>
                </a:rPr>
                <a:t>ps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E0E77E4-D9AF-DBF0-0F49-84EE356C77AC}"/>
              </a:ext>
            </a:extLst>
          </p:cNvPr>
          <p:cNvGrpSpPr/>
          <p:nvPr/>
        </p:nvGrpSpPr>
        <p:grpSpPr>
          <a:xfrm>
            <a:off x="1010343" y="3339181"/>
            <a:ext cx="635578" cy="568401"/>
            <a:chOff x="1369983" y="1700283"/>
            <a:chExt cx="847437" cy="757867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4890A82-45A4-D539-0853-A859D9B80E51}"/>
                </a:ext>
              </a:extLst>
            </p:cNvPr>
            <p:cNvCxnSpPr>
              <a:cxnSpLocks/>
            </p:cNvCxnSpPr>
            <p:nvPr/>
          </p:nvCxnSpPr>
          <p:spPr>
            <a:xfrm>
              <a:off x="1411605" y="1700283"/>
              <a:ext cx="805815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717F1C6-44D6-DDAC-40B7-9D9EC5228A03}"/>
                </a:ext>
              </a:extLst>
            </p:cNvPr>
            <p:cNvSpPr txBox="1"/>
            <p:nvPr/>
          </p:nvSpPr>
          <p:spPr>
            <a:xfrm>
              <a:off x="1369983" y="1781043"/>
              <a:ext cx="843914" cy="677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350" b="1" dirty="0">
                  <a:solidFill>
                    <a:srgbClr val="FF0000"/>
                  </a:solidFill>
                </a:rPr>
                <a:t>200 </a:t>
              </a:r>
              <a:r>
                <a:rPr lang="en-US" sz="1350" b="1" dirty="0" err="1">
                  <a:solidFill>
                    <a:srgbClr val="FF0000"/>
                  </a:solidFill>
                </a:rPr>
                <a:t>ps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75A167E-C240-4260-82FD-67DE7D34F863}"/>
              </a:ext>
            </a:extLst>
          </p:cNvPr>
          <p:cNvGrpSpPr/>
          <p:nvPr/>
        </p:nvGrpSpPr>
        <p:grpSpPr>
          <a:xfrm>
            <a:off x="2179060" y="3196306"/>
            <a:ext cx="635578" cy="360652"/>
            <a:chOff x="1369983" y="1700283"/>
            <a:chExt cx="847437" cy="480869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276627C-4236-7CCC-92F2-09DE30430540}"/>
                </a:ext>
              </a:extLst>
            </p:cNvPr>
            <p:cNvCxnSpPr>
              <a:cxnSpLocks/>
            </p:cNvCxnSpPr>
            <p:nvPr/>
          </p:nvCxnSpPr>
          <p:spPr>
            <a:xfrm>
              <a:off x="1411605" y="1700283"/>
              <a:ext cx="805815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7F97634-6D51-B852-D303-387B8D8928E4}"/>
                </a:ext>
              </a:extLst>
            </p:cNvPr>
            <p:cNvSpPr txBox="1"/>
            <p:nvPr/>
          </p:nvSpPr>
          <p:spPr>
            <a:xfrm>
              <a:off x="1369983" y="1781043"/>
              <a:ext cx="843914" cy="40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350" b="1" dirty="0">
                  <a:solidFill>
                    <a:srgbClr val="FF0000"/>
                  </a:solidFill>
                </a:rPr>
                <a:t>50 </a:t>
              </a:r>
              <a:r>
                <a:rPr lang="en-US" sz="1350" b="1" dirty="0" err="1">
                  <a:solidFill>
                    <a:srgbClr val="FF0000"/>
                  </a:solidFill>
                </a:rPr>
                <a:t>ps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02BDFE5-5DEB-559F-6B1E-6A9E224DD559}"/>
              </a:ext>
            </a:extLst>
          </p:cNvPr>
          <p:cNvGrpSpPr/>
          <p:nvPr/>
        </p:nvGrpSpPr>
        <p:grpSpPr>
          <a:xfrm>
            <a:off x="3567805" y="2046137"/>
            <a:ext cx="632936" cy="333765"/>
            <a:chOff x="1255683" y="1198113"/>
            <a:chExt cx="843915" cy="445020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835B319-CA3D-7F19-A473-01D5CB0E687D}"/>
                </a:ext>
              </a:extLst>
            </p:cNvPr>
            <p:cNvCxnSpPr>
              <a:cxnSpLocks/>
            </p:cNvCxnSpPr>
            <p:nvPr/>
          </p:nvCxnSpPr>
          <p:spPr>
            <a:xfrm>
              <a:off x="1497700" y="1643133"/>
              <a:ext cx="38825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DD4C92E-156C-F9E5-27E3-0D801E8175A0}"/>
                </a:ext>
              </a:extLst>
            </p:cNvPr>
            <p:cNvSpPr txBox="1"/>
            <p:nvPr/>
          </p:nvSpPr>
          <p:spPr>
            <a:xfrm>
              <a:off x="1255683" y="1198113"/>
              <a:ext cx="843915" cy="40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350" b="1" dirty="0">
                  <a:solidFill>
                    <a:srgbClr val="FF0000"/>
                  </a:solidFill>
                </a:rPr>
                <a:t>0 </a:t>
              </a:r>
              <a:r>
                <a:rPr lang="en-US" sz="1350" b="1" dirty="0" err="1">
                  <a:solidFill>
                    <a:srgbClr val="FF0000"/>
                  </a:solidFill>
                </a:rPr>
                <a:t>ps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2E70186-3DB3-2E57-04C2-EF4F5594ECF7}"/>
              </a:ext>
            </a:extLst>
          </p:cNvPr>
          <p:cNvGrpSpPr/>
          <p:nvPr/>
        </p:nvGrpSpPr>
        <p:grpSpPr>
          <a:xfrm>
            <a:off x="3996430" y="2063282"/>
            <a:ext cx="632936" cy="507831"/>
            <a:chOff x="1449993" y="1220973"/>
            <a:chExt cx="843915" cy="677108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DE55DD3-DBD8-3ECC-2463-B88ECCA01B72}"/>
                </a:ext>
              </a:extLst>
            </p:cNvPr>
            <p:cNvCxnSpPr>
              <a:cxnSpLocks/>
            </p:cNvCxnSpPr>
            <p:nvPr/>
          </p:nvCxnSpPr>
          <p:spPr>
            <a:xfrm>
              <a:off x="1497700" y="1643133"/>
              <a:ext cx="51017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4F81F9F-AE65-3C7A-2AEF-6D680FFD303D}"/>
                </a:ext>
              </a:extLst>
            </p:cNvPr>
            <p:cNvSpPr txBox="1"/>
            <p:nvPr/>
          </p:nvSpPr>
          <p:spPr>
            <a:xfrm>
              <a:off x="1449993" y="1220973"/>
              <a:ext cx="843915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350" b="1" dirty="0">
                  <a:solidFill>
                    <a:srgbClr val="FF0000"/>
                  </a:solidFill>
                </a:rPr>
                <a:t>100 </a:t>
              </a:r>
              <a:r>
                <a:rPr lang="en-US" sz="1350" b="1" dirty="0" err="1">
                  <a:solidFill>
                    <a:srgbClr val="FF0000"/>
                  </a:solidFill>
                </a:rPr>
                <a:t>ps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F95F98-396D-31A3-BAA1-A9B1770D4B23}"/>
              </a:ext>
            </a:extLst>
          </p:cNvPr>
          <p:cNvGrpSpPr/>
          <p:nvPr/>
        </p:nvGrpSpPr>
        <p:grpSpPr>
          <a:xfrm>
            <a:off x="5268018" y="2048994"/>
            <a:ext cx="632936" cy="333765"/>
            <a:chOff x="1255683" y="1198113"/>
            <a:chExt cx="843915" cy="445020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5258D93-6413-7374-1289-5E0942915E7B}"/>
                </a:ext>
              </a:extLst>
            </p:cNvPr>
            <p:cNvCxnSpPr>
              <a:cxnSpLocks/>
            </p:cNvCxnSpPr>
            <p:nvPr/>
          </p:nvCxnSpPr>
          <p:spPr>
            <a:xfrm>
              <a:off x="1497700" y="1643133"/>
              <a:ext cx="38825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004159F-BF42-9353-5856-672204C6EE39}"/>
                </a:ext>
              </a:extLst>
            </p:cNvPr>
            <p:cNvSpPr txBox="1"/>
            <p:nvPr/>
          </p:nvSpPr>
          <p:spPr>
            <a:xfrm>
              <a:off x="1255683" y="1198113"/>
              <a:ext cx="843915" cy="40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350" b="1" dirty="0">
                  <a:solidFill>
                    <a:srgbClr val="FF0000"/>
                  </a:solidFill>
                </a:rPr>
                <a:t>0 </a:t>
              </a:r>
              <a:r>
                <a:rPr lang="en-US" sz="1350" b="1" dirty="0" err="1">
                  <a:solidFill>
                    <a:srgbClr val="FF0000"/>
                  </a:solidFill>
                </a:rPr>
                <a:t>ps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DB31AD0-F5DA-1307-B7C4-311071CEE36D}"/>
              </a:ext>
            </a:extLst>
          </p:cNvPr>
          <p:cNvGrpSpPr/>
          <p:nvPr/>
        </p:nvGrpSpPr>
        <p:grpSpPr>
          <a:xfrm>
            <a:off x="1881880" y="2521936"/>
            <a:ext cx="635578" cy="360652"/>
            <a:chOff x="1369983" y="1700283"/>
            <a:chExt cx="847437" cy="480869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6494446-D436-6D36-AA65-2ED9BB0D7CE1}"/>
                </a:ext>
              </a:extLst>
            </p:cNvPr>
            <p:cNvCxnSpPr>
              <a:cxnSpLocks/>
            </p:cNvCxnSpPr>
            <p:nvPr/>
          </p:nvCxnSpPr>
          <p:spPr>
            <a:xfrm>
              <a:off x="1411605" y="1700283"/>
              <a:ext cx="805815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3C364F0-95C3-BDAC-0188-232997A696C9}"/>
                </a:ext>
              </a:extLst>
            </p:cNvPr>
            <p:cNvSpPr txBox="1"/>
            <p:nvPr/>
          </p:nvSpPr>
          <p:spPr>
            <a:xfrm>
              <a:off x="1369983" y="1781043"/>
              <a:ext cx="843914" cy="40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350" b="1" dirty="0">
                  <a:solidFill>
                    <a:srgbClr val="FF0000"/>
                  </a:solidFill>
                </a:rPr>
                <a:t>50 </a:t>
              </a:r>
              <a:r>
                <a:rPr lang="en-US" sz="1350" b="1" dirty="0" err="1">
                  <a:solidFill>
                    <a:srgbClr val="FF0000"/>
                  </a:solidFill>
                </a:rPr>
                <a:t>ps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2AE8B832-C78B-E842-68BD-D219B21405EA}"/>
                  </a:ext>
                </a:extLst>
              </p14:cNvPr>
              <p14:cNvContentPartPr/>
              <p14:nvPr/>
            </p14:nvContentPartPr>
            <p14:xfrm>
              <a:off x="161663" y="1830090"/>
              <a:ext cx="1408590" cy="88695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2AE8B832-C78B-E842-68BD-D219B21405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3664" y="1812092"/>
                <a:ext cx="1444228" cy="922586"/>
              </a:xfrm>
              <a:prstGeom prst="rect">
                <a:avLst/>
              </a:prstGeom>
            </p:spPr>
          </p:pic>
        </mc:Fallback>
      </mc:AlternateContent>
      <p:sp>
        <p:nvSpPr>
          <p:cNvPr id="93" name="TextBox 92">
            <a:extLst>
              <a:ext uri="{FF2B5EF4-FFF2-40B4-BE49-F238E27FC236}">
                <a16:creationId xmlns:a16="http://schemas.microsoft.com/office/drawing/2014/main" id="{4AD661D7-A5C8-624F-FE41-8A4E69A16D7C}"/>
              </a:ext>
            </a:extLst>
          </p:cNvPr>
          <p:cNvSpPr txBox="1"/>
          <p:nvPr/>
        </p:nvSpPr>
        <p:spPr>
          <a:xfrm>
            <a:off x="5906993" y="3591346"/>
            <a:ext cx="316924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accent4"/>
                </a:solidFill>
              </a:rPr>
              <a:t>Time needed between two rising edges for correct execution: 400 </a:t>
            </a:r>
            <a:r>
              <a:rPr lang="en-US" sz="1500" b="1" dirty="0" err="1">
                <a:solidFill>
                  <a:schemeClr val="accent4"/>
                </a:solidFill>
              </a:rPr>
              <a:t>ps</a:t>
            </a:r>
            <a:endParaRPr lang="en-US" sz="1500" b="1" dirty="0">
              <a:solidFill>
                <a:schemeClr val="accent4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CFD246-0CAB-C05F-AA2B-18316573B8F9}"/>
              </a:ext>
            </a:extLst>
          </p:cNvPr>
          <p:cNvGrpSpPr/>
          <p:nvPr/>
        </p:nvGrpSpPr>
        <p:grpSpPr>
          <a:xfrm>
            <a:off x="1941888" y="4039269"/>
            <a:ext cx="635578" cy="429902"/>
            <a:chOff x="1369983" y="1700283"/>
            <a:chExt cx="847437" cy="573203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3441D96-60B8-3B0C-D38F-1EF6441EE11E}"/>
                </a:ext>
              </a:extLst>
            </p:cNvPr>
            <p:cNvCxnSpPr>
              <a:cxnSpLocks/>
            </p:cNvCxnSpPr>
            <p:nvPr/>
          </p:nvCxnSpPr>
          <p:spPr>
            <a:xfrm>
              <a:off x="1411605" y="1700283"/>
              <a:ext cx="805815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C05CC1-2BAB-0B80-9CD3-AFF69B88C681}"/>
                </a:ext>
              </a:extLst>
            </p:cNvPr>
            <p:cNvSpPr txBox="1"/>
            <p:nvPr/>
          </p:nvSpPr>
          <p:spPr>
            <a:xfrm>
              <a:off x="1369983" y="1781043"/>
              <a:ext cx="843914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 </a:t>
              </a:r>
              <a:r>
                <a:rPr lang="en-US" sz="1350" b="1" dirty="0">
                  <a:solidFill>
                    <a:srgbClr val="FF0000"/>
                  </a:solidFill>
                </a:rPr>
                <a:t>0 </a:t>
              </a:r>
              <a:r>
                <a:rPr lang="en-US" sz="1350" b="1" dirty="0" err="1">
                  <a:solidFill>
                    <a:srgbClr val="FF0000"/>
                  </a:solidFill>
                </a:rPr>
                <a:t>ps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6893D46-4DBC-957B-BB0A-6BD2D4C45530}"/>
                  </a:ext>
                </a:extLst>
              </p14:cNvPr>
              <p14:cNvContentPartPr/>
              <p14:nvPr/>
            </p14:nvContentPartPr>
            <p14:xfrm>
              <a:off x="951413" y="1752600"/>
              <a:ext cx="4827600" cy="228177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6893D46-4DBC-957B-BB0A-6BD2D4C4553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3413" y="1734599"/>
                <a:ext cx="4863240" cy="23174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23CBD28-A7B7-A816-273F-90DA639BF3B0}"/>
                  </a:ext>
                </a:extLst>
              </p14:cNvPr>
              <p14:cNvContentPartPr/>
              <p14:nvPr/>
            </p14:nvContentPartPr>
            <p14:xfrm>
              <a:off x="951413" y="2694630"/>
              <a:ext cx="3460860" cy="3963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23CBD28-A7B7-A816-273F-90DA639BF3B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33414" y="2676630"/>
                <a:ext cx="3496498" cy="432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1386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8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7FF20D85-31FC-4ABD-AA0C-78F265F82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6" y="1791332"/>
            <a:ext cx="5741807" cy="36178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2E85300-241D-D094-B10D-7B39FA493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6382" y="5210638"/>
            <a:ext cx="3172268" cy="7216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3AF7C2-681B-FDFE-85E9-9070667A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execution time:</a:t>
            </a:r>
            <a:br>
              <a:rPr lang="en-US" dirty="0"/>
            </a:br>
            <a:r>
              <a:rPr lang="en-US" b="1" dirty="0"/>
              <a:t>I-type 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4B196-3294-4A41-527E-943A1A023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7880" y="1609809"/>
            <a:ext cx="3169245" cy="3963076"/>
          </a:xfrm>
        </p:spPr>
        <p:txBody>
          <a:bodyPr/>
          <a:lstStyle/>
          <a:p>
            <a:r>
              <a:rPr lang="en-US" sz="1500" dirty="0"/>
              <a:t>memory units (read or write): 200 </a:t>
            </a:r>
            <a:r>
              <a:rPr lang="en-US" sz="1500" dirty="0" err="1"/>
              <a:t>ps</a:t>
            </a:r>
            <a:endParaRPr lang="en-US" sz="1500" dirty="0"/>
          </a:p>
          <a:p>
            <a:r>
              <a:rPr lang="en-US" sz="1500" dirty="0"/>
              <a:t>ALU and adders: 100 </a:t>
            </a:r>
            <a:r>
              <a:rPr lang="en-US" sz="1500" dirty="0" err="1"/>
              <a:t>ps</a:t>
            </a:r>
            <a:endParaRPr lang="en-US" sz="1500" dirty="0"/>
          </a:p>
          <a:p>
            <a:r>
              <a:rPr lang="en-US" sz="1500" dirty="0"/>
              <a:t>register file (read or write): 50 </a:t>
            </a:r>
            <a:r>
              <a:rPr lang="en-US" sz="1500" dirty="0" err="1"/>
              <a:t>ps</a:t>
            </a:r>
            <a:endParaRPr lang="en-US" sz="1500" dirty="0"/>
          </a:p>
          <a:p>
            <a:r>
              <a:rPr lang="en-US" sz="1500" dirty="0"/>
              <a:t>other combinational logic: 0 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2C39A-CEFC-C2A4-2E62-E40AD2FC7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9 February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7C1F7-4A73-0FBF-48AE-4172343FA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BA4CA-4D18-72DC-6214-2D1A97AB2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58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EC2F740-145B-C706-A363-233D8A8F1CFE}"/>
              </a:ext>
            </a:extLst>
          </p:cNvPr>
          <p:cNvGrpSpPr/>
          <p:nvPr/>
        </p:nvGrpSpPr>
        <p:grpSpPr>
          <a:xfrm>
            <a:off x="941763" y="1991912"/>
            <a:ext cx="632936" cy="507831"/>
            <a:chOff x="1255683" y="1198113"/>
            <a:chExt cx="843915" cy="677108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9D6E2CE-E62A-16F4-A7F8-C59B85BC4E78}"/>
                </a:ext>
              </a:extLst>
            </p:cNvPr>
            <p:cNvCxnSpPr>
              <a:cxnSpLocks/>
            </p:cNvCxnSpPr>
            <p:nvPr/>
          </p:nvCxnSpPr>
          <p:spPr>
            <a:xfrm>
              <a:off x="1497700" y="1643133"/>
              <a:ext cx="38825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5644120-AE5C-9186-F1D5-B2FD9290BDD3}"/>
                </a:ext>
              </a:extLst>
            </p:cNvPr>
            <p:cNvSpPr txBox="1"/>
            <p:nvPr/>
          </p:nvSpPr>
          <p:spPr>
            <a:xfrm>
              <a:off x="1255683" y="1198113"/>
              <a:ext cx="843915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350" b="1" dirty="0">
                  <a:solidFill>
                    <a:srgbClr val="FF0000"/>
                  </a:solidFill>
                </a:rPr>
                <a:t>100 </a:t>
              </a:r>
              <a:r>
                <a:rPr lang="en-US" sz="1350" b="1" dirty="0" err="1">
                  <a:solidFill>
                    <a:srgbClr val="FF0000"/>
                  </a:solidFill>
                </a:rPr>
                <a:t>ps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E0E77E4-D9AF-DBF0-0F49-84EE356C77AC}"/>
              </a:ext>
            </a:extLst>
          </p:cNvPr>
          <p:cNvGrpSpPr/>
          <p:nvPr/>
        </p:nvGrpSpPr>
        <p:grpSpPr>
          <a:xfrm>
            <a:off x="1010343" y="3416401"/>
            <a:ext cx="635578" cy="568401"/>
            <a:chOff x="1369983" y="1700283"/>
            <a:chExt cx="847437" cy="757867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4890A82-45A4-D539-0853-A859D9B80E51}"/>
                </a:ext>
              </a:extLst>
            </p:cNvPr>
            <p:cNvCxnSpPr>
              <a:cxnSpLocks/>
            </p:cNvCxnSpPr>
            <p:nvPr/>
          </p:nvCxnSpPr>
          <p:spPr>
            <a:xfrm>
              <a:off x="1411605" y="1700283"/>
              <a:ext cx="805815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717F1C6-44D6-DDAC-40B7-9D9EC5228A03}"/>
                </a:ext>
              </a:extLst>
            </p:cNvPr>
            <p:cNvSpPr txBox="1"/>
            <p:nvPr/>
          </p:nvSpPr>
          <p:spPr>
            <a:xfrm>
              <a:off x="1369983" y="1781043"/>
              <a:ext cx="843914" cy="677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350" b="1" dirty="0">
                  <a:solidFill>
                    <a:srgbClr val="FF0000"/>
                  </a:solidFill>
                </a:rPr>
                <a:t>200 </a:t>
              </a:r>
              <a:r>
                <a:rPr lang="en-US" sz="1350" b="1" dirty="0" err="1">
                  <a:solidFill>
                    <a:srgbClr val="FF0000"/>
                  </a:solidFill>
                </a:rPr>
                <a:t>ps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75A167E-C240-4260-82FD-67DE7D34F863}"/>
              </a:ext>
            </a:extLst>
          </p:cNvPr>
          <p:cNvGrpSpPr/>
          <p:nvPr/>
        </p:nvGrpSpPr>
        <p:grpSpPr>
          <a:xfrm>
            <a:off x="2179060" y="3273526"/>
            <a:ext cx="635578" cy="360652"/>
            <a:chOff x="1369983" y="1700283"/>
            <a:chExt cx="847437" cy="480869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276627C-4236-7CCC-92F2-09DE30430540}"/>
                </a:ext>
              </a:extLst>
            </p:cNvPr>
            <p:cNvCxnSpPr>
              <a:cxnSpLocks/>
            </p:cNvCxnSpPr>
            <p:nvPr/>
          </p:nvCxnSpPr>
          <p:spPr>
            <a:xfrm>
              <a:off x="1411605" y="1700283"/>
              <a:ext cx="805815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7F97634-6D51-B852-D303-387B8D8928E4}"/>
                </a:ext>
              </a:extLst>
            </p:cNvPr>
            <p:cNvSpPr txBox="1"/>
            <p:nvPr/>
          </p:nvSpPr>
          <p:spPr>
            <a:xfrm>
              <a:off x="1369983" y="1781043"/>
              <a:ext cx="843914" cy="40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350" b="1" dirty="0">
                  <a:solidFill>
                    <a:srgbClr val="FF0000"/>
                  </a:solidFill>
                </a:rPr>
                <a:t>50 </a:t>
              </a:r>
              <a:r>
                <a:rPr lang="en-US" sz="1350" b="1" dirty="0" err="1">
                  <a:solidFill>
                    <a:srgbClr val="FF0000"/>
                  </a:solidFill>
                </a:rPr>
                <a:t>ps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02BDFE5-5DEB-559F-6B1E-6A9E224DD559}"/>
              </a:ext>
            </a:extLst>
          </p:cNvPr>
          <p:cNvGrpSpPr/>
          <p:nvPr/>
        </p:nvGrpSpPr>
        <p:grpSpPr>
          <a:xfrm>
            <a:off x="3567805" y="2123357"/>
            <a:ext cx="632936" cy="333765"/>
            <a:chOff x="1255683" y="1198113"/>
            <a:chExt cx="843915" cy="445020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835B319-CA3D-7F19-A473-01D5CB0E687D}"/>
                </a:ext>
              </a:extLst>
            </p:cNvPr>
            <p:cNvCxnSpPr>
              <a:cxnSpLocks/>
            </p:cNvCxnSpPr>
            <p:nvPr/>
          </p:nvCxnSpPr>
          <p:spPr>
            <a:xfrm>
              <a:off x="1497700" y="1643133"/>
              <a:ext cx="38825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DD4C92E-156C-F9E5-27E3-0D801E8175A0}"/>
                </a:ext>
              </a:extLst>
            </p:cNvPr>
            <p:cNvSpPr txBox="1"/>
            <p:nvPr/>
          </p:nvSpPr>
          <p:spPr>
            <a:xfrm>
              <a:off x="1255683" y="1198113"/>
              <a:ext cx="843915" cy="40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350" b="1" dirty="0">
                  <a:solidFill>
                    <a:srgbClr val="FF0000"/>
                  </a:solidFill>
                </a:rPr>
                <a:t>0 </a:t>
              </a:r>
              <a:r>
                <a:rPr lang="en-US" sz="1350" b="1" dirty="0" err="1">
                  <a:solidFill>
                    <a:srgbClr val="FF0000"/>
                  </a:solidFill>
                </a:rPr>
                <a:t>ps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2E70186-3DB3-2E57-04C2-EF4F5594ECF7}"/>
              </a:ext>
            </a:extLst>
          </p:cNvPr>
          <p:cNvGrpSpPr/>
          <p:nvPr/>
        </p:nvGrpSpPr>
        <p:grpSpPr>
          <a:xfrm>
            <a:off x="3996430" y="2140502"/>
            <a:ext cx="632936" cy="507831"/>
            <a:chOff x="1449993" y="1220973"/>
            <a:chExt cx="843915" cy="677108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DE55DD3-DBD8-3ECC-2463-B88ECCA01B72}"/>
                </a:ext>
              </a:extLst>
            </p:cNvPr>
            <p:cNvCxnSpPr>
              <a:cxnSpLocks/>
            </p:cNvCxnSpPr>
            <p:nvPr/>
          </p:nvCxnSpPr>
          <p:spPr>
            <a:xfrm>
              <a:off x="1497700" y="1643133"/>
              <a:ext cx="51017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4F81F9F-AE65-3C7A-2AEF-6D680FFD303D}"/>
                </a:ext>
              </a:extLst>
            </p:cNvPr>
            <p:cNvSpPr txBox="1"/>
            <p:nvPr/>
          </p:nvSpPr>
          <p:spPr>
            <a:xfrm>
              <a:off x="1449993" y="1220973"/>
              <a:ext cx="843915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350" b="1" dirty="0">
                  <a:solidFill>
                    <a:srgbClr val="FF0000"/>
                  </a:solidFill>
                </a:rPr>
                <a:t>100 </a:t>
              </a:r>
              <a:r>
                <a:rPr lang="en-US" sz="1350" b="1" dirty="0" err="1">
                  <a:solidFill>
                    <a:srgbClr val="FF0000"/>
                  </a:solidFill>
                </a:rPr>
                <a:t>ps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F95F98-396D-31A3-BAA1-A9B1770D4B23}"/>
              </a:ext>
            </a:extLst>
          </p:cNvPr>
          <p:cNvGrpSpPr/>
          <p:nvPr/>
        </p:nvGrpSpPr>
        <p:grpSpPr>
          <a:xfrm>
            <a:off x="5268018" y="2126214"/>
            <a:ext cx="632936" cy="333765"/>
            <a:chOff x="1255683" y="1198113"/>
            <a:chExt cx="843915" cy="445020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5258D93-6413-7374-1289-5E0942915E7B}"/>
                </a:ext>
              </a:extLst>
            </p:cNvPr>
            <p:cNvCxnSpPr>
              <a:cxnSpLocks/>
            </p:cNvCxnSpPr>
            <p:nvPr/>
          </p:nvCxnSpPr>
          <p:spPr>
            <a:xfrm>
              <a:off x="1497700" y="1643133"/>
              <a:ext cx="38825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004159F-BF42-9353-5856-672204C6EE39}"/>
                </a:ext>
              </a:extLst>
            </p:cNvPr>
            <p:cNvSpPr txBox="1"/>
            <p:nvPr/>
          </p:nvSpPr>
          <p:spPr>
            <a:xfrm>
              <a:off x="1255683" y="1198113"/>
              <a:ext cx="843915" cy="40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350" b="1" dirty="0">
                  <a:solidFill>
                    <a:srgbClr val="FF0000"/>
                  </a:solidFill>
                </a:rPr>
                <a:t>0 </a:t>
              </a:r>
              <a:r>
                <a:rPr lang="en-US" sz="1350" b="1" dirty="0" err="1">
                  <a:solidFill>
                    <a:srgbClr val="FF0000"/>
                  </a:solidFill>
                </a:rPr>
                <a:t>ps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DB31AD0-F5DA-1307-B7C4-311071CEE36D}"/>
              </a:ext>
            </a:extLst>
          </p:cNvPr>
          <p:cNvGrpSpPr/>
          <p:nvPr/>
        </p:nvGrpSpPr>
        <p:grpSpPr>
          <a:xfrm>
            <a:off x="1881880" y="2599156"/>
            <a:ext cx="635578" cy="360652"/>
            <a:chOff x="1369983" y="1700283"/>
            <a:chExt cx="847437" cy="480869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6494446-D436-6D36-AA65-2ED9BB0D7CE1}"/>
                </a:ext>
              </a:extLst>
            </p:cNvPr>
            <p:cNvCxnSpPr>
              <a:cxnSpLocks/>
            </p:cNvCxnSpPr>
            <p:nvPr/>
          </p:nvCxnSpPr>
          <p:spPr>
            <a:xfrm>
              <a:off x="1411605" y="1700283"/>
              <a:ext cx="805815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3C364F0-95C3-BDAC-0188-232997A696C9}"/>
                </a:ext>
              </a:extLst>
            </p:cNvPr>
            <p:cNvSpPr txBox="1"/>
            <p:nvPr/>
          </p:nvSpPr>
          <p:spPr>
            <a:xfrm>
              <a:off x="1369983" y="1781043"/>
              <a:ext cx="843914" cy="40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350" b="1" dirty="0">
                  <a:solidFill>
                    <a:srgbClr val="FF0000"/>
                  </a:solidFill>
                </a:rPr>
                <a:t>50 </a:t>
              </a:r>
              <a:r>
                <a:rPr lang="en-US" sz="1350" b="1" dirty="0" err="1">
                  <a:solidFill>
                    <a:srgbClr val="FF0000"/>
                  </a:solidFill>
                </a:rPr>
                <a:t>ps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2AE8B832-C78B-E842-68BD-D219B21405EA}"/>
                  </a:ext>
                </a:extLst>
              </p14:cNvPr>
              <p14:cNvContentPartPr/>
              <p14:nvPr/>
            </p14:nvContentPartPr>
            <p14:xfrm>
              <a:off x="161663" y="1907310"/>
              <a:ext cx="1408590" cy="88695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2AE8B832-C78B-E842-68BD-D219B21405E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664" y="1889312"/>
                <a:ext cx="1444228" cy="922586"/>
              </a:xfrm>
              <a:prstGeom prst="rect">
                <a:avLst/>
              </a:prstGeom>
            </p:spPr>
          </p:pic>
        </mc:Fallback>
      </mc:AlternateContent>
      <p:sp>
        <p:nvSpPr>
          <p:cNvPr id="93" name="TextBox 92">
            <a:extLst>
              <a:ext uri="{FF2B5EF4-FFF2-40B4-BE49-F238E27FC236}">
                <a16:creationId xmlns:a16="http://schemas.microsoft.com/office/drawing/2014/main" id="{4AD661D7-A5C8-624F-FE41-8A4E69A16D7C}"/>
              </a:ext>
            </a:extLst>
          </p:cNvPr>
          <p:cNvSpPr txBox="1"/>
          <p:nvPr/>
        </p:nvSpPr>
        <p:spPr>
          <a:xfrm>
            <a:off x="5906993" y="3591346"/>
            <a:ext cx="316924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accent4"/>
                </a:solidFill>
              </a:rPr>
              <a:t>Time needed between two rising edges for correct execution: </a:t>
            </a:r>
            <a:r>
              <a:rPr lang="en-US" sz="1500" b="1" dirty="0">
                <a:solidFill>
                  <a:srgbClr val="FF0000"/>
                </a:solidFill>
              </a:rPr>
              <a:t>600 </a:t>
            </a:r>
            <a:r>
              <a:rPr lang="en-US" sz="1500" b="1" dirty="0" err="1">
                <a:solidFill>
                  <a:srgbClr val="FF0000"/>
                </a:solidFill>
              </a:rPr>
              <a:t>ps</a:t>
            </a:r>
            <a:endParaRPr lang="en-US" sz="1500" b="1" dirty="0">
              <a:solidFill>
                <a:srgbClr val="FF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CFD246-0CAB-C05F-AA2B-18316573B8F9}"/>
              </a:ext>
            </a:extLst>
          </p:cNvPr>
          <p:cNvGrpSpPr/>
          <p:nvPr/>
        </p:nvGrpSpPr>
        <p:grpSpPr>
          <a:xfrm>
            <a:off x="1941888" y="4116489"/>
            <a:ext cx="635578" cy="429902"/>
            <a:chOff x="1369983" y="1700283"/>
            <a:chExt cx="847437" cy="573203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3441D96-60B8-3B0C-D38F-1EF6441EE11E}"/>
                </a:ext>
              </a:extLst>
            </p:cNvPr>
            <p:cNvCxnSpPr>
              <a:cxnSpLocks/>
            </p:cNvCxnSpPr>
            <p:nvPr/>
          </p:nvCxnSpPr>
          <p:spPr>
            <a:xfrm>
              <a:off x="1411605" y="1700283"/>
              <a:ext cx="805815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C05CC1-2BAB-0B80-9CD3-AFF69B88C681}"/>
                </a:ext>
              </a:extLst>
            </p:cNvPr>
            <p:cNvSpPr txBox="1"/>
            <p:nvPr/>
          </p:nvSpPr>
          <p:spPr>
            <a:xfrm>
              <a:off x="1369983" y="1781043"/>
              <a:ext cx="843914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 </a:t>
              </a:r>
              <a:r>
                <a:rPr lang="en-US" sz="1350" b="1" dirty="0">
                  <a:solidFill>
                    <a:srgbClr val="FF0000"/>
                  </a:solidFill>
                </a:rPr>
                <a:t>0 </a:t>
              </a:r>
              <a:r>
                <a:rPr lang="en-US" sz="1350" b="1" dirty="0" err="1">
                  <a:solidFill>
                    <a:srgbClr val="FF0000"/>
                  </a:solidFill>
                </a:rPr>
                <a:t>ps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6BEC67A-DAAD-126C-CB78-0FF48D6FFED5}"/>
                  </a:ext>
                </a:extLst>
              </p14:cNvPr>
              <p14:cNvContentPartPr/>
              <p14:nvPr/>
            </p14:nvContentPartPr>
            <p14:xfrm>
              <a:off x="960053" y="1752600"/>
              <a:ext cx="4852980" cy="241029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6BEC67A-DAAD-126C-CB78-0FF48D6FFED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2054" y="1734599"/>
                <a:ext cx="4888619" cy="24459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6BA0582-66E4-0712-9C4A-B08C3AA54E39}"/>
                  </a:ext>
                </a:extLst>
              </p14:cNvPr>
              <p14:cNvContentPartPr/>
              <p14:nvPr/>
            </p14:nvContentPartPr>
            <p14:xfrm>
              <a:off x="977333" y="2729730"/>
              <a:ext cx="3362850" cy="4222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6BA0582-66E4-0712-9C4A-B08C3AA54E3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59334" y="2711730"/>
                <a:ext cx="3398487" cy="45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FDAFDD3E-D638-B721-2EE2-6FF22CDE4A00}"/>
              </a:ext>
            </a:extLst>
          </p:cNvPr>
          <p:cNvGrpSpPr/>
          <p:nvPr/>
        </p:nvGrpSpPr>
        <p:grpSpPr>
          <a:xfrm>
            <a:off x="4596505" y="2964916"/>
            <a:ext cx="635578" cy="568401"/>
            <a:chOff x="1369983" y="1700283"/>
            <a:chExt cx="847437" cy="757867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077F62E-C14D-F061-BF34-D3482B25C622}"/>
                </a:ext>
              </a:extLst>
            </p:cNvPr>
            <p:cNvCxnSpPr>
              <a:cxnSpLocks/>
            </p:cNvCxnSpPr>
            <p:nvPr/>
          </p:nvCxnSpPr>
          <p:spPr>
            <a:xfrm>
              <a:off x="1411605" y="1700283"/>
              <a:ext cx="805815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1FAE5C-FF2C-F783-A8B7-F815B40BA2D9}"/>
                </a:ext>
              </a:extLst>
            </p:cNvPr>
            <p:cNvSpPr txBox="1"/>
            <p:nvPr/>
          </p:nvSpPr>
          <p:spPr>
            <a:xfrm>
              <a:off x="1369983" y="1781043"/>
              <a:ext cx="843914" cy="677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350" b="1" dirty="0">
                  <a:solidFill>
                    <a:srgbClr val="FF0000"/>
                  </a:solidFill>
                </a:rPr>
                <a:t>200 </a:t>
              </a:r>
              <a:r>
                <a:rPr lang="en-US" sz="1350" b="1" dirty="0" err="1">
                  <a:solidFill>
                    <a:srgbClr val="FF0000"/>
                  </a:solidFill>
                </a:rPr>
                <a:t>ps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9788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8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41A344FD-9C86-49DE-A53E-8D27C1CB1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6" y="1791332"/>
            <a:ext cx="5741807" cy="36178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C9E51B-ADCB-A770-22E1-469A6D964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6382" y="5210638"/>
            <a:ext cx="3172268" cy="7216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3AF7C2-681B-FDFE-85E9-9070667A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execution time:</a:t>
            </a:r>
            <a:br>
              <a:rPr lang="en-US" dirty="0"/>
            </a:br>
            <a:r>
              <a:rPr lang="en-US" b="1" dirty="0"/>
              <a:t>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4B196-3294-4A41-527E-943A1A023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7880" y="1609809"/>
            <a:ext cx="3169245" cy="3963076"/>
          </a:xfrm>
        </p:spPr>
        <p:txBody>
          <a:bodyPr/>
          <a:lstStyle/>
          <a:p>
            <a:r>
              <a:rPr lang="en-US" sz="1500" dirty="0"/>
              <a:t>memory units (read or write): 200 </a:t>
            </a:r>
            <a:r>
              <a:rPr lang="en-US" sz="1500" dirty="0" err="1"/>
              <a:t>ps</a:t>
            </a:r>
            <a:endParaRPr lang="en-US" sz="1500" dirty="0"/>
          </a:p>
          <a:p>
            <a:r>
              <a:rPr lang="en-US" sz="1500" dirty="0"/>
              <a:t>ALU and adders: 100 </a:t>
            </a:r>
            <a:r>
              <a:rPr lang="en-US" sz="1500" dirty="0" err="1"/>
              <a:t>ps</a:t>
            </a:r>
            <a:endParaRPr lang="en-US" sz="1500" dirty="0"/>
          </a:p>
          <a:p>
            <a:r>
              <a:rPr lang="en-US" sz="1500" dirty="0"/>
              <a:t>register file (read or write): 50 </a:t>
            </a:r>
            <a:r>
              <a:rPr lang="en-US" sz="1500" dirty="0" err="1"/>
              <a:t>ps</a:t>
            </a:r>
            <a:endParaRPr lang="en-US" sz="1500" dirty="0"/>
          </a:p>
          <a:p>
            <a:r>
              <a:rPr lang="en-US" sz="1500" dirty="0"/>
              <a:t>other combinational logic: 0 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2C39A-CEFC-C2A4-2E62-E40AD2FC7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9 February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7C1F7-4A73-0FBF-48AE-4172343FA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BA4CA-4D18-72DC-6214-2D1A97AB2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59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EC2F740-145B-C706-A363-233D8A8F1CFE}"/>
              </a:ext>
            </a:extLst>
          </p:cNvPr>
          <p:cNvGrpSpPr/>
          <p:nvPr/>
        </p:nvGrpSpPr>
        <p:grpSpPr>
          <a:xfrm>
            <a:off x="941763" y="1941321"/>
            <a:ext cx="632936" cy="507831"/>
            <a:chOff x="1255683" y="1198113"/>
            <a:chExt cx="843915" cy="677108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9D6E2CE-E62A-16F4-A7F8-C59B85BC4E78}"/>
                </a:ext>
              </a:extLst>
            </p:cNvPr>
            <p:cNvCxnSpPr>
              <a:cxnSpLocks/>
            </p:cNvCxnSpPr>
            <p:nvPr/>
          </p:nvCxnSpPr>
          <p:spPr>
            <a:xfrm>
              <a:off x="1497700" y="1643133"/>
              <a:ext cx="38825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5644120-AE5C-9186-F1D5-B2FD9290BDD3}"/>
                </a:ext>
              </a:extLst>
            </p:cNvPr>
            <p:cNvSpPr txBox="1"/>
            <p:nvPr/>
          </p:nvSpPr>
          <p:spPr>
            <a:xfrm>
              <a:off x="1255683" y="1198113"/>
              <a:ext cx="843915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350" b="1" dirty="0">
                  <a:solidFill>
                    <a:srgbClr val="FF0000"/>
                  </a:solidFill>
                </a:rPr>
                <a:t>100 </a:t>
              </a:r>
              <a:r>
                <a:rPr lang="en-US" sz="1350" b="1" dirty="0" err="1">
                  <a:solidFill>
                    <a:srgbClr val="FF0000"/>
                  </a:solidFill>
                </a:rPr>
                <a:t>ps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E0E77E4-D9AF-DBF0-0F49-84EE356C77AC}"/>
              </a:ext>
            </a:extLst>
          </p:cNvPr>
          <p:cNvGrpSpPr/>
          <p:nvPr/>
        </p:nvGrpSpPr>
        <p:grpSpPr>
          <a:xfrm>
            <a:off x="1010343" y="3365810"/>
            <a:ext cx="635578" cy="568401"/>
            <a:chOff x="1369983" y="1700283"/>
            <a:chExt cx="847437" cy="757867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4890A82-45A4-D539-0853-A859D9B80E51}"/>
                </a:ext>
              </a:extLst>
            </p:cNvPr>
            <p:cNvCxnSpPr>
              <a:cxnSpLocks/>
            </p:cNvCxnSpPr>
            <p:nvPr/>
          </p:nvCxnSpPr>
          <p:spPr>
            <a:xfrm>
              <a:off x="1411605" y="1700283"/>
              <a:ext cx="805815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717F1C6-44D6-DDAC-40B7-9D9EC5228A03}"/>
                </a:ext>
              </a:extLst>
            </p:cNvPr>
            <p:cNvSpPr txBox="1"/>
            <p:nvPr/>
          </p:nvSpPr>
          <p:spPr>
            <a:xfrm>
              <a:off x="1369983" y="1781043"/>
              <a:ext cx="843914" cy="677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350" b="1" dirty="0">
                  <a:solidFill>
                    <a:srgbClr val="FF0000"/>
                  </a:solidFill>
                </a:rPr>
                <a:t>200 </a:t>
              </a:r>
              <a:r>
                <a:rPr lang="en-US" sz="1350" b="1" dirty="0" err="1">
                  <a:solidFill>
                    <a:srgbClr val="FF0000"/>
                  </a:solidFill>
                </a:rPr>
                <a:t>ps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75A167E-C240-4260-82FD-67DE7D34F863}"/>
              </a:ext>
            </a:extLst>
          </p:cNvPr>
          <p:cNvGrpSpPr/>
          <p:nvPr/>
        </p:nvGrpSpPr>
        <p:grpSpPr>
          <a:xfrm>
            <a:off x="2179060" y="3222935"/>
            <a:ext cx="635578" cy="360652"/>
            <a:chOff x="1369983" y="1700283"/>
            <a:chExt cx="847437" cy="480869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276627C-4236-7CCC-92F2-09DE30430540}"/>
                </a:ext>
              </a:extLst>
            </p:cNvPr>
            <p:cNvCxnSpPr>
              <a:cxnSpLocks/>
            </p:cNvCxnSpPr>
            <p:nvPr/>
          </p:nvCxnSpPr>
          <p:spPr>
            <a:xfrm>
              <a:off x="1411605" y="1700283"/>
              <a:ext cx="805815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7F97634-6D51-B852-D303-387B8D8928E4}"/>
                </a:ext>
              </a:extLst>
            </p:cNvPr>
            <p:cNvSpPr txBox="1"/>
            <p:nvPr/>
          </p:nvSpPr>
          <p:spPr>
            <a:xfrm>
              <a:off x="1369983" y="1781043"/>
              <a:ext cx="843914" cy="40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350" b="1" dirty="0">
                  <a:solidFill>
                    <a:srgbClr val="FF0000"/>
                  </a:solidFill>
                </a:rPr>
                <a:t>50 </a:t>
              </a:r>
              <a:r>
                <a:rPr lang="en-US" sz="1350" b="1" dirty="0" err="1">
                  <a:solidFill>
                    <a:srgbClr val="FF0000"/>
                  </a:solidFill>
                </a:rPr>
                <a:t>ps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02BDFE5-5DEB-559F-6B1E-6A9E224DD559}"/>
              </a:ext>
            </a:extLst>
          </p:cNvPr>
          <p:cNvGrpSpPr/>
          <p:nvPr/>
        </p:nvGrpSpPr>
        <p:grpSpPr>
          <a:xfrm>
            <a:off x="3567805" y="2072766"/>
            <a:ext cx="632936" cy="333765"/>
            <a:chOff x="1255683" y="1198113"/>
            <a:chExt cx="843915" cy="445020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835B319-CA3D-7F19-A473-01D5CB0E687D}"/>
                </a:ext>
              </a:extLst>
            </p:cNvPr>
            <p:cNvCxnSpPr>
              <a:cxnSpLocks/>
            </p:cNvCxnSpPr>
            <p:nvPr/>
          </p:nvCxnSpPr>
          <p:spPr>
            <a:xfrm>
              <a:off x="1497700" y="1643133"/>
              <a:ext cx="38825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DD4C92E-156C-F9E5-27E3-0D801E8175A0}"/>
                </a:ext>
              </a:extLst>
            </p:cNvPr>
            <p:cNvSpPr txBox="1"/>
            <p:nvPr/>
          </p:nvSpPr>
          <p:spPr>
            <a:xfrm>
              <a:off x="1255683" y="1198113"/>
              <a:ext cx="843915" cy="40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350" b="1" dirty="0">
                  <a:solidFill>
                    <a:srgbClr val="FF0000"/>
                  </a:solidFill>
                </a:rPr>
                <a:t>0 </a:t>
              </a:r>
              <a:r>
                <a:rPr lang="en-US" sz="1350" b="1" dirty="0" err="1">
                  <a:solidFill>
                    <a:srgbClr val="FF0000"/>
                  </a:solidFill>
                </a:rPr>
                <a:t>ps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2E70186-3DB3-2E57-04C2-EF4F5594ECF7}"/>
              </a:ext>
            </a:extLst>
          </p:cNvPr>
          <p:cNvGrpSpPr/>
          <p:nvPr/>
        </p:nvGrpSpPr>
        <p:grpSpPr>
          <a:xfrm>
            <a:off x="3996430" y="2089911"/>
            <a:ext cx="632936" cy="507831"/>
            <a:chOff x="1449993" y="1220973"/>
            <a:chExt cx="843915" cy="677108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DE55DD3-DBD8-3ECC-2463-B88ECCA01B72}"/>
                </a:ext>
              </a:extLst>
            </p:cNvPr>
            <p:cNvCxnSpPr>
              <a:cxnSpLocks/>
            </p:cNvCxnSpPr>
            <p:nvPr/>
          </p:nvCxnSpPr>
          <p:spPr>
            <a:xfrm>
              <a:off x="1497700" y="1643133"/>
              <a:ext cx="51017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4F81F9F-AE65-3C7A-2AEF-6D680FFD303D}"/>
                </a:ext>
              </a:extLst>
            </p:cNvPr>
            <p:cNvSpPr txBox="1"/>
            <p:nvPr/>
          </p:nvSpPr>
          <p:spPr>
            <a:xfrm>
              <a:off x="1449993" y="1220973"/>
              <a:ext cx="843915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350" b="1" dirty="0">
                  <a:solidFill>
                    <a:srgbClr val="FF0000"/>
                  </a:solidFill>
                </a:rPr>
                <a:t>100 </a:t>
              </a:r>
              <a:r>
                <a:rPr lang="en-US" sz="1350" b="1" dirty="0" err="1">
                  <a:solidFill>
                    <a:srgbClr val="FF0000"/>
                  </a:solidFill>
                </a:rPr>
                <a:t>ps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F95F98-396D-31A3-BAA1-A9B1770D4B23}"/>
              </a:ext>
            </a:extLst>
          </p:cNvPr>
          <p:cNvGrpSpPr/>
          <p:nvPr/>
        </p:nvGrpSpPr>
        <p:grpSpPr>
          <a:xfrm>
            <a:off x="5268018" y="1890137"/>
            <a:ext cx="632936" cy="333765"/>
            <a:chOff x="1255683" y="1198113"/>
            <a:chExt cx="843915" cy="445020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5258D93-6413-7374-1289-5E0942915E7B}"/>
                </a:ext>
              </a:extLst>
            </p:cNvPr>
            <p:cNvCxnSpPr>
              <a:cxnSpLocks/>
            </p:cNvCxnSpPr>
            <p:nvPr/>
          </p:nvCxnSpPr>
          <p:spPr>
            <a:xfrm>
              <a:off x="1497700" y="1643133"/>
              <a:ext cx="38825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004159F-BF42-9353-5856-672204C6EE39}"/>
                </a:ext>
              </a:extLst>
            </p:cNvPr>
            <p:cNvSpPr txBox="1"/>
            <p:nvPr/>
          </p:nvSpPr>
          <p:spPr>
            <a:xfrm>
              <a:off x="1255683" y="1198113"/>
              <a:ext cx="843915" cy="40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350" b="1" dirty="0">
                  <a:solidFill>
                    <a:srgbClr val="FF0000"/>
                  </a:solidFill>
                </a:rPr>
                <a:t>0 </a:t>
              </a:r>
              <a:r>
                <a:rPr lang="en-US" sz="1350" b="1" dirty="0" err="1">
                  <a:solidFill>
                    <a:srgbClr val="FF0000"/>
                  </a:solidFill>
                </a:rPr>
                <a:t>ps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DB31AD0-F5DA-1307-B7C4-311071CEE36D}"/>
              </a:ext>
            </a:extLst>
          </p:cNvPr>
          <p:cNvGrpSpPr/>
          <p:nvPr/>
        </p:nvGrpSpPr>
        <p:grpSpPr>
          <a:xfrm>
            <a:off x="1881880" y="2548565"/>
            <a:ext cx="635578" cy="360652"/>
            <a:chOff x="1369983" y="1700283"/>
            <a:chExt cx="847437" cy="480869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6494446-D436-6D36-AA65-2ED9BB0D7CE1}"/>
                </a:ext>
              </a:extLst>
            </p:cNvPr>
            <p:cNvCxnSpPr>
              <a:cxnSpLocks/>
            </p:cNvCxnSpPr>
            <p:nvPr/>
          </p:nvCxnSpPr>
          <p:spPr>
            <a:xfrm>
              <a:off x="1411605" y="1700283"/>
              <a:ext cx="805815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3C364F0-95C3-BDAC-0188-232997A696C9}"/>
                </a:ext>
              </a:extLst>
            </p:cNvPr>
            <p:cNvSpPr txBox="1"/>
            <p:nvPr/>
          </p:nvSpPr>
          <p:spPr>
            <a:xfrm>
              <a:off x="1369983" y="1781043"/>
              <a:ext cx="843914" cy="40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350" b="1" dirty="0">
                  <a:solidFill>
                    <a:srgbClr val="FF0000"/>
                  </a:solidFill>
                </a:rPr>
                <a:t>50 </a:t>
              </a:r>
              <a:r>
                <a:rPr lang="en-US" sz="1350" b="1" dirty="0" err="1">
                  <a:solidFill>
                    <a:srgbClr val="FF0000"/>
                  </a:solidFill>
                </a:rPr>
                <a:t>ps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2AE8B832-C78B-E842-68BD-D219B21405EA}"/>
                  </a:ext>
                </a:extLst>
              </p14:cNvPr>
              <p14:cNvContentPartPr/>
              <p14:nvPr/>
            </p14:nvContentPartPr>
            <p14:xfrm>
              <a:off x="161663" y="1856719"/>
              <a:ext cx="1408590" cy="88695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2AE8B832-C78B-E842-68BD-D219B21405E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664" y="1838721"/>
                <a:ext cx="1444228" cy="922586"/>
              </a:xfrm>
              <a:prstGeom prst="rect">
                <a:avLst/>
              </a:prstGeom>
            </p:spPr>
          </p:pic>
        </mc:Fallback>
      </mc:AlternateContent>
      <p:sp>
        <p:nvSpPr>
          <p:cNvPr id="93" name="TextBox 92">
            <a:extLst>
              <a:ext uri="{FF2B5EF4-FFF2-40B4-BE49-F238E27FC236}">
                <a16:creationId xmlns:a16="http://schemas.microsoft.com/office/drawing/2014/main" id="{4AD661D7-A5C8-624F-FE41-8A4E69A16D7C}"/>
              </a:ext>
            </a:extLst>
          </p:cNvPr>
          <p:cNvSpPr txBox="1"/>
          <p:nvPr/>
        </p:nvSpPr>
        <p:spPr>
          <a:xfrm>
            <a:off x="5906993" y="3591346"/>
            <a:ext cx="316924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accent4"/>
                </a:solidFill>
              </a:rPr>
              <a:t>Time needed between two rising edges for correct execution:</a:t>
            </a:r>
            <a:r>
              <a:rPr lang="en-US" sz="1500" b="1" dirty="0">
                <a:solidFill>
                  <a:schemeClr val="accent2"/>
                </a:solidFill>
              </a:rPr>
              <a:t> 550 </a:t>
            </a:r>
            <a:r>
              <a:rPr lang="en-US" sz="1500" b="1" dirty="0" err="1">
                <a:solidFill>
                  <a:schemeClr val="accent2"/>
                </a:solidFill>
              </a:rPr>
              <a:t>ps</a:t>
            </a:r>
            <a:endParaRPr lang="en-US" sz="1500" b="1" dirty="0">
              <a:solidFill>
                <a:schemeClr val="accent2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CFD246-0CAB-C05F-AA2B-18316573B8F9}"/>
              </a:ext>
            </a:extLst>
          </p:cNvPr>
          <p:cNvGrpSpPr/>
          <p:nvPr/>
        </p:nvGrpSpPr>
        <p:grpSpPr>
          <a:xfrm>
            <a:off x="1941888" y="4065898"/>
            <a:ext cx="635578" cy="429902"/>
            <a:chOff x="1369983" y="1700283"/>
            <a:chExt cx="847437" cy="573203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3441D96-60B8-3B0C-D38F-1EF6441EE11E}"/>
                </a:ext>
              </a:extLst>
            </p:cNvPr>
            <p:cNvCxnSpPr>
              <a:cxnSpLocks/>
            </p:cNvCxnSpPr>
            <p:nvPr/>
          </p:nvCxnSpPr>
          <p:spPr>
            <a:xfrm>
              <a:off x="1411605" y="1700283"/>
              <a:ext cx="805815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C05CC1-2BAB-0B80-9CD3-AFF69B88C681}"/>
                </a:ext>
              </a:extLst>
            </p:cNvPr>
            <p:cNvSpPr txBox="1"/>
            <p:nvPr/>
          </p:nvSpPr>
          <p:spPr>
            <a:xfrm>
              <a:off x="1369983" y="1781043"/>
              <a:ext cx="843914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 </a:t>
              </a:r>
              <a:r>
                <a:rPr lang="en-US" sz="1350" b="1" dirty="0">
                  <a:solidFill>
                    <a:srgbClr val="FF0000"/>
                  </a:solidFill>
                </a:rPr>
                <a:t>0 </a:t>
              </a:r>
              <a:r>
                <a:rPr lang="en-US" sz="1350" b="1" dirty="0" err="1">
                  <a:solidFill>
                    <a:srgbClr val="FF0000"/>
                  </a:solidFill>
                </a:rPr>
                <a:t>ps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AFDD3E-D638-B721-2EE2-6FF22CDE4A00}"/>
              </a:ext>
            </a:extLst>
          </p:cNvPr>
          <p:cNvGrpSpPr/>
          <p:nvPr/>
        </p:nvGrpSpPr>
        <p:grpSpPr>
          <a:xfrm>
            <a:off x="4596505" y="2914325"/>
            <a:ext cx="635578" cy="568401"/>
            <a:chOff x="1369983" y="1700283"/>
            <a:chExt cx="847437" cy="757867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077F62E-C14D-F061-BF34-D3482B25C622}"/>
                </a:ext>
              </a:extLst>
            </p:cNvPr>
            <p:cNvCxnSpPr>
              <a:cxnSpLocks/>
            </p:cNvCxnSpPr>
            <p:nvPr/>
          </p:nvCxnSpPr>
          <p:spPr>
            <a:xfrm>
              <a:off x="1411605" y="1700283"/>
              <a:ext cx="805815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1FAE5C-FF2C-F783-A8B7-F815B40BA2D9}"/>
                </a:ext>
              </a:extLst>
            </p:cNvPr>
            <p:cNvSpPr txBox="1"/>
            <p:nvPr/>
          </p:nvSpPr>
          <p:spPr>
            <a:xfrm>
              <a:off x="1369983" y="1781043"/>
              <a:ext cx="843914" cy="677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350" b="1" dirty="0">
                  <a:solidFill>
                    <a:srgbClr val="FF0000"/>
                  </a:solidFill>
                </a:rPr>
                <a:t>200 </a:t>
              </a:r>
              <a:r>
                <a:rPr lang="en-US" sz="1350" b="1" dirty="0" err="1">
                  <a:solidFill>
                    <a:srgbClr val="FF0000"/>
                  </a:solidFill>
                </a:rPr>
                <a:t>ps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E79162E-E1E3-D662-B975-4BD4F1CA8A5E}"/>
                  </a:ext>
                </a:extLst>
              </p14:cNvPr>
              <p14:cNvContentPartPr/>
              <p14:nvPr/>
            </p14:nvContentPartPr>
            <p14:xfrm>
              <a:off x="917393" y="2952109"/>
              <a:ext cx="4600530" cy="11777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E79162E-E1E3-D662-B975-4BD4F1CA8A5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9394" y="2934112"/>
                <a:ext cx="4636168" cy="12133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7B5750F-608D-05D8-C57D-F3E2A4CE7349}"/>
                  </a:ext>
                </a:extLst>
              </p14:cNvPr>
              <p14:cNvContentPartPr/>
              <p14:nvPr/>
            </p14:nvContentPartPr>
            <p14:xfrm>
              <a:off x="917393" y="2731249"/>
              <a:ext cx="3353400" cy="3353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7B5750F-608D-05D8-C57D-F3E2A4CE734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99393" y="2713259"/>
                <a:ext cx="3389040" cy="3709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5862AC5-70E3-372C-90A7-0163BF304215}"/>
                  </a:ext>
                </a:extLst>
              </p14:cNvPr>
              <p14:cNvContentPartPr/>
              <p14:nvPr/>
            </p14:nvContentPartPr>
            <p14:xfrm>
              <a:off x="925763" y="2945359"/>
              <a:ext cx="4316760" cy="78165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5862AC5-70E3-372C-90A7-0163BF30421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07763" y="2927365"/>
                <a:ext cx="4352400" cy="817278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4617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4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4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A966B-3027-496E-A874-5715A1197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I-format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E8F30-3C40-49A3-B1EC-35224FCC7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E9FE2E-B71B-4B7A-9EA5-3658E6EC3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C562E5-8AAC-4181-A35B-D20B9A788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" t="23178" r="-515" b="729"/>
          <a:stretch/>
        </p:blipFill>
        <p:spPr>
          <a:xfrm>
            <a:off x="-1" y="1857916"/>
            <a:ext cx="7369796" cy="3457258"/>
          </a:xfrm>
          <a:prstGeom prst="rect">
            <a:avLst/>
          </a:prstGeo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6E2C86BB-F555-440B-957C-89020C61D8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13" b="73969"/>
          <a:stretch/>
        </p:blipFill>
        <p:spPr bwMode="auto">
          <a:xfrm>
            <a:off x="-36576" y="1016030"/>
            <a:ext cx="9144000" cy="777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FB8E49C5-CA30-471D-9AEA-6CF8F4598F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" t="26681" r="-400" b="66627"/>
          <a:stretch/>
        </p:blipFill>
        <p:spPr bwMode="auto">
          <a:xfrm>
            <a:off x="-1" y="1542826"/>
            <a:ext cx="9144000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F3E94A-AF3C-4F5A-BA07-8F772D3599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199" b="49793"/>
          <a:stretch/>
        </p:blipFill>
        <p:spPr>
          <a:xfrm>
            <a:off x="1785104" y="5194998"/>
            <a:ext cx="7358895" cy="166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5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070B177D-5C42-488C-8DED-A52E97797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76" y="1791332"/>
            <a:ext cx="5741807" cy="36178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7D9F75-AB1E-7323-F3F0-D8FBBA014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382" y="5210638"/>
            <a:ext cx="3172268" cy="7216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3AF7C2-681B-FDFE-85E9-9070667A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execution time:</a:t>
            </a:r>
            <a:br>
              <a:rPr lang="en-US" dirty="0"/>
            </a:br>
            <a:r>
              <a:rPr lang="en-US" b="1" dirty="0"/>
              <a:t>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4B196-3294-4A41-527E-943A1A023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7880" y="1609809"/>
            <a:ext cx="3169245" cy="3963076"/>
          </a:xfrm>
        </p:spPr>
        <p:txBody>
          <a:bodyPr/>
          <a:lstStyle/>
          <a:p>
            <a:r>
              <a:rPr lang="en-US" sz="1500" dirty="0"/>
              <a:t>memory units (read or write): 200 </a:t>
            </a:r>
            <a:r>
              <a:rPr lang="en-US" sz="1500" dirty="0" err="1"/>
              <a:t>ps</a:t>
            </a:r>
            <a:endParaRPr lang="en-US" sz="1500" dirty="0"/>
          </a:p>
          <a:p>
            <a:r>
              <a:rPr lang="en-US" sz="1500" dirty="0"/>
              <a:t>ALU and adders: 100 </a:t>
            </a:r>
            <a:r>
              <a:rPr lang="en-US" sz="1500" dirty="0" err="1"/>
              <a:t>ps</a:t>
            </a:r>
            <a:endParaRPr lang="en-US" sz="1500" dirty="0"/>
          </a:p>
          <a:p>
            <a:r>
              <a:rPr lang="en-US" sz="1500" dirty="0"/>
              <a:t>register file (read or write): 50 </a:t>
            </a:r>
            <a:r>
              <a:rPr lang="en-US" sz="1500" dirty="0" err="1"/>
              <a:t>ps</a:t>
            </a:r>
            <a:endParaRPr lang="en-US" sz="1500" dirty="0"/>
          </a:p>
          <a:p>
            <a:r>
              <a:rPr lang="en-US" sz="1500" dirty="0"/>
              <a:t>other combinational logic: 0 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2C39A-CEFC-C2A4-2E62-E40AD2FC7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9 February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7C1F7-4A73-0FBF-48AE-4172343FA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BA4CA-4D18-72DC-6214-2D1A97AB2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60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EC2F740-145B-C706-A363-233D8A8F1CFE}"/>
              </a:ext>
            </a:extLst>
          </p:cNvPr>
          <p:cNvGrpSpPr/>
          <p:nvPr/>
        </p:nvGrpSpPr>
        <p:grpSpPr>
          <a:xfrm>
            <a:off x="941763" y="1915112"/>
            <a:ext cx="632936" cy="507831"/>
            <a:chOff x="1255683" y="1198113"/>
            <a:chExt cx="843915" cy="677108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9D6E2CE-E62A-16F4-A7F8-C59B85BC4E78}"/>
                </a:ext>
              </a:extLst>
            </p:cNvPr>
            <p:cNvCxnSpPr>
              <a:cxnSpLocks/>
            </p:cNvCxnSpPr>
            <p:nvPr/>
          </p:nvCxnSpPr>
          <p:spPr>
            <a:xfrm>
              <a:off x="1497700" y="1643133"/>
              <a:ext cx="38825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5644120-AE5C-9186-F1D5-B2FD9290BDD3}"/>
                </a:ext>
              </a:extLst>
            </p:cNvPr>
            <p:cNvSpPr txBox="1"/>
            <p:nvPr/>
          </p:nvSpPr>
          <p:spPr>
            <a:xfrm>
              <a:off x="1255683" y="1198113"/>
              <a:ext cx="843915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350" b="1" dirty="0">
                  <a:solidFill>
                    <a:srgbClr val="FF0000"/>
                  </a:solidFill>
                </a:rPr>
                <a:t>100 </a:t>
              </a:r>
              <a:r>
                <a:rPr lang="en-US" sz="1350" b="1" dirty="0" err="1">
                  <a:solidFill>
                    <a:srgbClr val="FF0000"/>
                  </a:solidFill>
                </a:rPr>
                <a:t>ps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E0E77E4-D9AF-DBF0-0F49-84EE356C77AC}"/>
              </a:ext>
            </a:extLst>
          </p:cNvPr>
          <p:cNvGrpSpPr/>
          <p:nvPr/>
        </p:nvGrpSpPr>
        <p:grpSpPr>
          <a:xfrm>
            <a:off x="1010343" y="3339601"/>
            <a:ext cx="635578" cy="568401"/>
            <a:chOff x="1369983" y="1700283"/>
            <a:chExt cx="847437" cy="757867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4890A82-45A4-D539-0853-A859D9B80E51}"/>
                </a:ext>
              </a:extLst>
            </p:cNvPr>
            <p:cNvCxnSpPr>
              <a:cxnSpLocks/>
            </p:cNvCxnSpPr>
            <p:nvPr/>
          </p:nvCxnSpPr>
          <p:spPr>
            <a:xfrm>
              <a:off x="1411605" y="1700283"/>
              <a:ext cx="805815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717F1C6-44D6-DDAC-40B7-9D9EC5228A03}"/>
                </a:ext>
              </a:extLst>
            </p:cNvPr>
            <p:cNvSpPr txBox="1"/>
            <p:nvPr/>
          </p:nvSpPr>
          <p:spPr>
            <a:xfrm>
              <a:off x="1369983" y="1781043"/>
              <a:ext cx="843914" cy="677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350" b="1" dirty="0">
                  <a:solidFill>
                    <a:srgbClr val="FF0000"/>
                  </a:solidFill>
                </a:rPr>
                <a:t>200 </a:t>
              </a:r>
              <a:r>
                <a:rPr lang="en-US" sz="1350" b="1" dirty="0" err="1">
                  <a:solidFill>
                    <a:srgbClr val="FF0000"/>
                  </a:solidFill>
                </a:rPr>
                <a:t>ps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75A167E-C240-4260-82FD-67DE7D34F863}"/>
              </a:ext>
            </a:extLst>
          </p:cNvPr>
          <p:cNvGrpSpPr/>
          <p:nvPr/>
        </p:nvGrpSpPr>
        <p:grpSpPr>
          <a:xfrm>
            <a:off x="2179060" y="3196726"/>
            <a:ext cx="635578" cy="360652"/>
            <a:chOff x="1369983" y="1700283"/>
            <a:chExt cx="847437" cy="480869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276627C-4236-7CCC-92F2-09DE30430540}"/>
                </a:ext>
              </a:extLst>
            </p:cNvPr>
            <p:cNvCxnSpPr>
              <a:cxnSpLocks/>
            </p:cNvCxnSpPr>
            <p:nvPr/>
          </p:nvCxnSpPr>
          <p:spPr>
            <a:xfrm>
              <a:off x="1411605" y="1700283"/>
              <a:ext cx="805815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7F97634-6D51-B852-D303-387B8D8928E4}"/>
                </a:ext>
              </a:extLst>
            </p:cNvPr>
            <p:cNvSpPr txBox="1"/>
            <p:nvPr/>
          </p:nvSpPr>
          <p:spPr>
            <a:xfrm>
              <a:off x="1369983" y="1781043"/>
              <a:ext cx="843914" cy="40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350" b="1" dirty="0">
                  <a:solidFill>
                    <a:srgbClr val="FF0000"/>
                  </a:solidFill>
                </a:rPr>
                <a:t>50 </a:t>
              </a:r>
              <a:r>
                <a:rPr lang="en-US" sz="1350" b="1" dirty="0" err="1">
                  <a:solidFill>
                    <a:srgbClr val="FF0000"/>
                  </a:solidFill>
                </a:rPr>
                <a:t>ps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02BDFE5-5DEB-559F-6B1E-6A9E224DD559}"/>
              </a:ext>
            </a:extLst>
          </p:cNvPr>
          <p:cNvGrpSpPr/>
          <p:nvPr/>
        </p:nvGrpSpPr>
        <p:grpSpPr>
          <a:xfrm>
            <a:off x="3567805" y="2046557"/>
            <a:ext cx="632936" cy="333765"/>
            <a:chOff x="1255683" y="1198113"/>
            <a:chExt cx="843915" cy="445020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835B319-CA3D-7F19-A473-01D5CB0E687D}"/>
                </a:ext>
              </a:extLst>
            </p:cNvPr>
            <p:cNvCxnSpPr>
              <a:cxnSpLocks/>
            </p:cNvCxnSpPr>
            <p:nvPr/>
          </p:nvCxnSpPr>
          <p:spPr>
            <a:xfrm>
              <a:off x="1497700" y="1643133"/>
              <a:ext cx="38825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DD4C92E-156C-F9E5-27E3-0D801E8175A0}"/>
                </a:ext>
              </a:extLst>
            </p:cNvPr>
            <p:cNvSpPr txBox="1"/>
            <p:nvPr/>
          </p:nvSpPr>
          <p:spPr>
            <a:xfrm>
              <a:off x="1255683" y="1198113"/>
              <a:ext cx="843915" cy="40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350" b="1" dirty="0">
                  <a:solidFill>
                    <a:srgbClr val="FF0000"/>
                  </a:solidFill>
                </a:rPr>
                <a:t>0 </a:t>
              </a:r>
              <a:r>
                <a:rPr lang="en-US" sz="1350" b="1" dirty="0" err="1">
                  <a:solidFill>
                    <a:srgbClr val="FF0000"/>
                  </a:solidFill>
                </a:rPr>
                <a:t>ps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2E70186-3DB3-2E57-04C2-EF4F5594ECF7}"/>
              </a:ext>
            </a:extLst>
          </p:cNvPr>
          <p:cNvGrpSpPr/>
          <p:nvPr/>
        </p:nvGrpSpPr>
        <p:grpSpPr>
          <a:xfrm>
            <a:off x="3996430" y="2063702"/>
            <a:ext cx="632936" cy="507831"/>
            <a:chOff x="1449993" y="1220973"/>
            <a:chExt cx="843915" cy="677108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DE55DD3-DBD8-3ECC-2463-B88ECCA01B72}"/>
                </a:ext>
              </a:extLst>
            </p:cNvPr>
            <p:cNvCxnSpPr>
              <a:cxnSpLocks/>
            </p:cNvCxnSpPr>
            <p:nvPr/>
          </p:nvCxnSpPr>
          <p:spPr>
            <a:xfrm>
              <a:off x="1497700" y="1643133"/>
              <a:ext cx="51017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4F81F9F-AE65-3C7A-2AEF-6D680FFD303D}"/>
                </a:ext>
              </a:extLst>
            </p:cNvPr>
            <p:cNvSpPr txBox="1"/>
            <p:nvPr/>
          </p:nvSpPr>
          <p:spPr>
            <a:xfrm>
              <a:off x="1449993" y="1220973"/>
              <a:ext cx="843915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350" b="1" dirty="0">
                  <a:solidFill>
                    <a:srgbClr val="FF0000"/>
                  </a:solidFill>
                </a:rPr>
                <a:t>100 </a:t>
              </a:r>
              <a:r>
                <a:rPr lang="en-US" sz="1350" b="1" dirty="0" err="1">
                  <a:solidFill>
                    <a:srgbClr val="FF0000"/>
                  </a:solidFill>
                </a:rPr>
                <a:t>ps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DB31AD0-F5DA-1307-B7C4-311071CEE36D}"/>
              </a:ext>
            </a:extLst>
          </p:cNvPr>
          <p:cNvGrpSpPr/>
          <p:nvPr/>
        </p:nvGrpSpPr>
        <p:grpSpPr>
          <a:xfrm>
            <a:off x="1881880" y="2522356"/>
            <a:ext cx="635578" cy="360652"/>
            <a:chOff x="1369983" y="1700283"/>
            <a:chExt cx="847437" cy="480869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6494446-D436-6D36-AA65-2ED9BB0D7CE1}"/>
                </a:ext>
              </a:extLst>
            </p:cNvPr>
            <p:cNvCxnSpPr>
              <a:cxnSpLocks/>
            </p:cNvCxnSpPr>
            <p:nvPr/>
          </p:nvCxnSpPr>
          <p:spPr>
            <a:xfrm>
              <a:off x="1411605" y="1700283"/>
              <a:ext cx="805815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3C364F0-95C3-BDAC-0188-232997A696C9}"/>
                </a:ext>
              </a:extLst>
            </p:cNvPr>
            <p:cNvSpPr txBox="1"/>
            <p:nvPr/>
          </p:nvSpPr>
          <p:spPr>
            <a:xfrm>
              <a:off x="1369983" y="1781043"/>
              <a:ext cx="843914" cy="40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350" b="1" dirty="0">
                  <a:solidFill>
                    <a:srgbClr val="FF0000"/>
                  </a:solidFill>
                </a:rPr>
                <a:t>50 </a:t>
              </a:r>
              <a:r>
                <a:rPr lang="en-US" sz="1350" b="1" dirty="0" err="1">
                  <a:solidFill>
                    <a:srgbClr val="FF0000"/>
                  </a:solidFill>
                </a:rPr>
                <a:t>ps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2AE8B832-C78B-E842-68BD-D219B21405EA}"/>
                  </a:ext>
                </a:extLst>
              </p14:cNvPr>
              <p14:cNvContentPartPr/>
              <p14:nvPr/>
            </p14:nvContentPartPr>
            <p14:xfrm>
              <a:off x="161663" y="1830510"/>
              <a:ext cx="1408590" cy="88695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2AE8B832-C78B-E842-68BD-D219B21405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3664" y="1812512"/>
                <a:ext cx="1444228" cy="922586"/>
              </a:xfrm>
              <a:prstGeom prst="rect">
                <a:avLst/>
              </a:prstGeom>
            </p:spPr>
          </p:pic>
        </mc:Fallback>
      </mc:AlternateContent>
      <p:sp>
        <p:nvSpPr>
          <p:cNvPr id="93" name="TextBox 92">
            <a:extLst>
              <a:ext uri="{FF2B5EF4-FFF2-40B4-BE49-F238E27FC236}">
                <a16:creationId xmlns:a16="http://schemas.microsoft.com/office/drawing/2014/main" id="{4AD661D7-A5C8-624F-FE41-8A4E69A16D7C}"/>
              </a:ext>
            </a:extLst>
          </p:cNvPr>
          <p:cNvSpPr txBox="1"/>
          <p:nvPr/>
        </p:nvSpPr>
        <p:spPr>
          <a:xfrm>
            <a:off x="5906993" y="3591346"/>
            <a:ext cx="316924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accent4"/>
                </a:solidFill>
              </a:rPr>
              <a:t>Time needed between two rising edges for correct execution:</a:t>
            </a:r>
            <a:r>
              <a:rPr lang="en-US" sz="1500" b="1" dirty="0">
                <a:solidFill>
                  <a:srgbClr val="00B050"/>
                </a:solidFill>
              </a:rPr>
              <a:t> 300 </a:t>
            </a:r>
            <a:r>
              <a:rPr lang="en-US" sz="1500" b="1" dirty="0" err="1">
                <a:solidFill>
                  <a:srgbClr val="00B050"/>
                </a:solidFill>
              </a:rPr>
              <a:t>ps</a:t>
            </a:r>
            <a:endParaRPr lang="en-US" sz="1500" b="1" dirty="0">
              <a:solidFill>
                <a:srgbClr val="00B05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CFD246-0CAB-C05F-AA2B-18316573B8F9}"/>
              </a:ext>
            </a:extLst>
          </p:cNvPr>
          <p:cNvGrpSpPr/>
          <p:nvPr/>
        </p:nvGrpSpPr>
        <p:grpSpPr>
          <a:xfrm>
            <a:off x="1941888" y="4039689"/>
            <a:ext cx="635578" cy="429902"/>
            <a:chOff x="1369983" y="1700283"/>
            <a:chExt cx="847437" cy="573203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3441D96-60B8-3B0C-D38F-1EF6441EE11E}"/>
                </a:ext>
              </a:extLst>
            </p:cNvPr>
            <p:cNvCxnSpPr>
              <a:cxnSpLocks/>
            </p:cNvCxnSpPr>
            <p:nvPr/>
          </p:nvCxnSpPr>
          <p:spPr>
            <a:xfrm>
              <a:off x="1411605" y="1700283"/>
              <a:ext cx="805815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C05CC1-2BAB-0B80-9CD3-AFF69B88C681}"/>
                </a:ext>
              </a:extLst>
            </p:cNvPr>
            <p:cNvSpPr txBox="1"/>
            <p:nvPr/>
          </p:nvSpPr>
          <p:spPr>
            <a:xfrm>
              <a:off x="1369983" y="1781043"/>
              <a:ext cx="843914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 </a:t>
              </a:r>
              <a:r>
                <a:rPr lang="en-US" sz="1350" b="1" dirty="0">
                  <a:solidFill>
                    <a:srgbClr val="FF0000"/>
                  </a:solidFill>
                </a:rPr>
                <a:t>0 </a:t>
              </a:r>
              <a:r>
                <a:rPr lang="en-US" sz="1350" b="1" dirty="0" err="1">
                  <a:solidFill>
                    <a:srgbClr val="FF0000"/>
                  </a:solidFill>
                </a:rPr>
                <a:t>ps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E0122BF-1E78-8F71-21B7-EC99FF31012B}"/>
                  </a:ext>
                </a:extLst>
              </p14:cNvPr>
              <p14:cNvContentPartPr/>
              <p14:nvPr/>
            </p14:nvContentPartPr>
            <p14:xfrm>
              <a:off x="238343" y="1949310"/>
              <a:ext cx="4228740" cy="93717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E0122BF-1E78-8F71-21B7-EC99FF31012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0344" y="1931315"/>
                <a:ext cx="4264378" cy="9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76E2279-FADE-E365-B4F2-4824AB9FD7A8}"/>
                  </a:ext>
                </a:extLst>
              </p14:cNvPr>
              <p14:cNvContentPartPr/>
              <p14:nvPr/>
            </p14:nvContentPartPr>
            <p14:xfrm>
              <a:off x="487553" y="2936700"/>
              <a:ext cx="2726460" cy="20925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76E2279-FADE-E365-B4F2-4824AB9FD7A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9554" y="2918702"/>
                <a:ext cx="2762098" cy="21281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910211E2-DC28-407D-418C-2CBFA3BC17A1}"/>
                  </a:ext>
                </a:extLst>
              </p14:cNvPr>
              <p14:cNvContentPartPr/>
              <p14:nvPr/>
            </p14:nvContentPartPr>
            <p14:xfrm>
              <a:off x="447863" y="2996640"/>
              <a:ext cx="179820" cy="10719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910211E2-DC28-407D-418C-2CBFA3BC17A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9845" y="2978655"/>
                <a:ext cx="215496" cy="1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4E185D9-2DA9-BD2F-3658-7D34ED2B74D2}"/>
                  </a:ext>
                </a:extLst>
              </p14:cNvPr>
              <p14:cNvContentPartPr/>
              <p14:nvPr/>
            </p14:nvContentPartPr>
            <p14:xfrm>
              <a:off x="891473" y="2820600"/>
              <a:ext cx="3593430" cy="12657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4E185D9-2DA9-BD2F-3658-7D34ED2B74D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3473" y="2802600"/>
                <a:ext cx="3629069" cy="130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305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4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6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272C82D-31B5-D116-634F-C50821DB1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132" y="1403280"/>
            <a:ext cx="3172268" cy="7216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34FB6F-E652-A9E5-3449-1BEB27BE8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Single-cycle processor – performance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05C9A-D0E3-2CE5-8B46-F64C09127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76" y="2038728"/>
            <a:ext cx="8972549" cy="4285872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How long does the clock cycle have to last?</a:t>
            </a:r>
          </a:p>
          <a:p>
            <a:r>
              <a:rPr lang="en-US" dirty="0"/>
              <a:t>Clock cycle time of the microarchitecture is determined by how long it takes to complete the slowest instruction</a:t>
            </a:r>
          </a:p>
          <a:p>
            <a:r>
              <a:rPr lang="en-US" dirty="0">
                <a:solidFill>
                  <a:schemeClr val="accent2"/>
                </a:solidFill>
              </a:rPr>
              <a:t>Critical path </a:t>
            </a:r>
            <a:r>
              <a:rPr lang="en-US" dirty="0"/>
              <a:t>of the design is determined by the processing time of the slowest instruction </a:t>
            </a:r>
          </a:p>
          <a:p>
            <a:r>
              <a:rPr lang="en-US" dirty="0"/>
              <a:t>What is the fastest processor speed possible for a single cycle RV32I CPU?</a:t>
            </a:r>
          </a:p>
          <a:p>
            <a:r>
              <a:rPr lang="en-US" dirty="0"/>
              <a:t>1/(600 </a:t>
            </a:r>
            <a:r>
              <a:rPr lang="en-US" dirty="0" err="1"/>
              <a:t>ps</a:t>
            </a:r>
            <a:r>
              <a:rPr lang="en-US" dirty="0"/>
              <a:t>) == 1.33 GHz</a:t>
            </a:r>
          </a:p>
          <a:p>
            <a:endParaRPr lang="en-US" dirty="0"/>
          </a:p>
          <a:p>
            <a:r>
              <a:rPr lang="en-US" dirty="0"/>
              <a:t>Execution time</a:t>
            </a:r>
          </a:p>
          <a:p>
            <a:r>
              <a:rPr lang="en-US" dirty="0"/>
              <a:t>Energy consumption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B017B-3B73-6CB0-B9D4-B8C0C8C45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9 February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6221D-099B-479C-4444-C5B472684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DC79E-F7D8-DA8A-829E-06733EC96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61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21C32A-BE04-0076-1E32-4CDA1646B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894" y="5092386"/>
            <a:ext cx="5478131" cy="91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48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34B59-D035-4EB2-A4B2-A4AFC134E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shortcomings of a single cycle CPU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8744D-0B81-4691-8CE1-96C46C360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spcBef>
                <a:spcPts val="800"/>
              </a:spcBef>
            </a:pPr>
            <a:r>
              <a:rPr lang="en-US" dirty="0"/>
              <a:t>Simple instructions wait unnecessarily to accommodate loner instructions</a:t>
            </a:r>
          </a:p>
          <a:p>
            <a:pPr>
              <a:spcBef>
                <a:spcPts val="800"/>
              </a:spcBef>
            </a:pPr>
            <a:r>
              <a:rPr lang="en-US" dirty="0"/>
              <a:t>Hardware is underutilized</a:t>
            </a:r>
          </a:p>
          <a:p>
            <a:pPr>
              <a:spcBef>
                <a:spcPts val="800"/>
              </a:spcBef>
            </a:pPr>
            <a:r>
              <a:rPr lang="en-US" dirty="0"/>
              <a:t>Energy inefficient</a:t>
            </a:r>
          </a:p>
          <a:p>
            <a:pPr lvl="1">
              <a:spcBef>
                <a:spcPts val="800"/>
              </a:spcBef>
            </a:pPr>
            <a:r>
              <a:rPr lang="en-US" dirty="0"/>
              <a:t>Why?</a:t>
            </a:r>
          </a:p>
          <a:p>
            <a:pPr lvl="1">
              <a:spcBef>
                <a:spcPts val="800"/>
              </a:spcBef>
            </a:pPr>
            <a:r>
              <a:rPr lang="en-US" dirty="0"/>
              <a:t>Unnecessary switching, charging and discharging of long, monolithic </a:t>
            </a:r>
            <a:r>
              <a:rPr lang="en-US" dirty="0" err="1"/>
              <a:t>datapath</a:t>
            </a:r>
            <a:endParaRPr lang="en-US" dirty="0"/>
          </a:p>
          <a:p>
            <a:pPr lvl="1">
              <a:spcBef>
                <a:spcPts val="800"/>
              </a:spcBef>
            </a:pPr>
            <a:r>
              <a:rPr lang="en-US" dirty="0"/>
              <a:t>Long combinational paths increase capacitance</a:t>
            </a:r>
          </a:p>
          <a:p>
            <a:pPr lvl="1">
              <a:spcBef>
                <a:spcPts val="800"/>
              </a:spcBef>
            </a:pPr>
            <a:r>
              <a:rPr lang="en-US" dirty="0"/>
              <a:t>Voltage cannot be reduced much because paths are long and timing is tight</a:t>
            </a:r>
          </a:p>
          <a:p>
            <a:pPr>
              <a:spcBef>
                <a:spcPts val="800"/>
              </a:spcBef>
            </a:pPr>
            <a:r>
              <a:rPr lang="en-US" dirty="0"/>
              <a:t>Limited clock frequency</a:t>
            </a:r>
          </a:p>
          <a:p>
            <a:pPr lvl="1">
              <a:spcBef>
                <a:spcPts val="800"/>
              </a:spcBef>
            </a:pPr>
            <a:r>
              <a:rPr lang="en-US" dirty="0"/>
              <a:t>Memory access is very </a:t>
            </a:r>
            <a:r>
              <a:rPr lang="en-US" dirty="0" err="1"/>
              <a:t>very</a:t>
            </a:r>
            <a:r>
              <a:rPr lang="en-US" dirty="0"/>
              <a:t> slow in practice</a:t>
            </a:r>
          </a:p>
          <a:p>
            <a:pPr lvl="1">
              <a:spcBef>
                <a:spcPts val="800"/>
              </a:spcBef>
            </a:pPr>
            <a:r>
              <a:rPr lang="en-US" dirty="0"/>
              <a:t>Wire delays dominate in long </a:t>
            </a:r>
            <a:r>
              <a:rPr lang="en-US" dirty="0" err="1"/>
              <a:t>datapaths</a:t>
            </a:r>
            <a:r>
              <a:rPr lang="en-US" dirty="0"/>
              <a:t> in the GHz range</a:t>
            </a:r>
          </a:p>
          <a:p>
            <a:pPr lvl="1">
              <a:spcBef>
                <a:spcPts val="800"/>
              </a:spcBef>
            </a:pPr>
            <a:r>
              <a:rPr lang="en-US" dirty="0"/>
              <a:t>Clock skew becomes dominant at high frequencies and long paths</a:t>
            </a:r>
          </a:p>
          <a:p>
            <a:pPr lvl="1">
              <a:spcBef>
                <a:spcPts val="800"/>
              </a:spcBef>
            </a:pPr>
            <a:r>
              <a:rPr lang="en-US" dirty="0"/>
              <a:t>Voltage has to increase with frequency </a:t>
            </a:r>
            <a:r>
              <a:rPr lang="en-US" dirty="0">
                <a:sym typeface="Wingdings" panose="05000000000000000000" pitchFamily="2" charset="2"/>
              </a:rPr>
              <a:t> high power dissipation  heating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56DB6-794F-4BB5-8862-1CE2DE7DE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7F242B-85AD-4BB1-AC32-29FD34712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62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205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6E199-5AF7-EBCA-B583-7EF2CA462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labs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73F9C-5F66-C875-A0F1-FD1F1D79A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Evaluation – it is like a quiz!</a:t>
            </a:r>
          </a:p>
          <a:p>
            <a:endParaRPr lang="en-US" dirty="0"/>
          </a:p>
          <a:p>
            <a:r>
              <a:rPr lang="en-US" dirty="0"/>
              <a:t>An opportunity to apply what we learnt in class and deepen our understanding</a:t>
            </a:r>
          </a:p>
          <a:p>
            <a:endParaRPr lang="en-US" dirty="0"/>
          </a:p>
          <a:p>
            <a:r>
              <a:rPr lang="en-US" dirty="0"/>
              <a:t>Copy and get some free marks</a:t>
            </a:r>
          </a:p>
          <a:p>
            <a:endParaRPr lang="en-US" dirty="0"/>
          </a:p>
          <a:p>
            <a:r>
              <a:rPr lang="en-US" dirty="0"/>
              <a:t>A means for instructors to reduce grades of those who are ill or unable to attempt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5858BD-BDA7-650B-428B-1AC072EBE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9 February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21E58-61D6-E7EE-8188-556ED4518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AAD8A-E910-645A-E146-644843D7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1597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26B06-C329-A156-99E2-23655158D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of reasons to make an honest attempt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D405D-2318-ED12-3111-0129884A6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Moral / ethics</a:t>
            </a:r>
            <a:r>
              <a:rPr lang="en-US" dirty="0">
                <a:solidFill>
                  <a:srgbClr val="FFC000"/>
                </a:solidFill>
              </a:rPr>
              <a:t>: Being honest in our efforts is what distinguishes us from other species.</a:t>
            </a:r>
          </a:p>
          <a:p>
            <a:endParaRPr lang="en-US" dirty="0">
              <a:solidFill>
                <a:srgbClr val="FFC000"/>
              </a:solidFill>
            </a:endParaRPr>
          </a:p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Learning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: If you put in honest effort, you will actually end up learning something!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Marks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: If you put in honest effort, I can guarantee that you will do better in the exams. Because several concepts will automatically become clear to you.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Deterrent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: We will not (and cannot) grade every assignment in detail. We can only check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i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/o relationships. But we WILL CHECK AT RANDOM and penalize if we find cheating / shortcuts.</a:t>
            </a:r>
          </a:p>
          <a:p>
            <a:pPr marL="0" indent="0">
              <a:buNone/>
            </a:pPr>
            <a:br>
              <a:rPr lang="en-US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You can decide whether you want to take the risk or not.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32CDA-5F46-E9A5-7C7B-1332FFC56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9 February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9DA1F-BB77-2871-E73E-4DA33594A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35587-556D-568C-2D51-321AA6745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496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DDF72-504B-4727-A513-D8A2978F7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monolithic </a:t>
            </a:r>
            <a:r>
              <a:rPr lang="en-US" dirty="0" err="1"/>
              <a:t>datapath</a:t>
            </a:r>
            <a:r>
              <a:rPr lang="en-US" dirty="0"/>
              <a:t> – the root problem with single cycle CPU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D4CE9-E294-4A8A-9A7D-76E416699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D92D81-D65E-4A5A-9C54-593CC37CC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65</a:t>
            </a:fld>
            <a:endParaRPr lang="en-US" alt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9DB889-B0F3-4DE6-8198-EAB2C5A4FE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3657600"/>
            <a:ext cx="7772400" cy="2514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do we break up this large </a:t>
            </a:r>
            <a:r>
              <a:rPr lang="en-US" dirty="0" err="1"/>
              <a:t>datapath</a:t>
            </a:r>
            <a:r>
              <a:rPr lang="en-US" dirty="0"/>
              <a:t> into smaller chunks that run according to need?</a:t>
            </a:r>
          </a:p>
        </p:txBody>
      </p:sp>
    </p:spTree>
    <p:extLst>
      <p:ext uri="{BB962C8B-B14F-4D97-AF65-F5344CB8AC3E}">
        <p14:creationId xmlns:p14="http://schemas.microsoft.com/office/powerpoint/2010/main" val="142769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11587-506A-48A8-8E21-2D7C1F391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28543-88B0-4C01-9350-88CC94619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47069-15EA-4144-92F3-0997A0849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A51E67-037F-41ED-8B83-FFF6FA60F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66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78087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E374D-0F22-4A20-8488-EE27A0BD7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1F8B3-E2CC-443D-8760-5D40188AC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2A451-B8B7-4446-93E0-831E6665A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2F8EC1-730E-42C0-8AF7-136676E84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67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87831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969ED-8C64-4B17-AC7F-B6FC050AE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27F43-05F4-4714-8351-344024CE2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56803-B017-4366-B967-A86A23773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E5A2D6-B8A7-47F1-85D8-233542DA9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68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72405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CB2A6-F625-4952-B3FD-787C0FDD9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660B6-3DB1-4D6F-BBBD-3C3FCA20C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3AEBA-89D5-4FDD-ABCC-FDA41A731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EFFE7E-7205-46F2-91C3-2E514833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69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1347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4FC67-3460-4491-B6D0-8B9E2844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Notice any quirks?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466A0-CEA0-48EF-9E83-CE651262A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743199"/>
            <a:ext cx="8839200" cy="371792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What happened to func7 in I-type arithmetic?</a:t>
            </a:r>
          </a:p>
          <a:p>
            <a:r>
              <a:rPr lang="en-US" dirty="0"/>
              <a:t>Why not use the same encoding logic for operation?</a:t>
            </a:r>
          </a:p>
          <a:p>
            <a:r>
              <a:rPr lang="en-US" dirty="0"/>
              <a:t>I-types prefer more bits for </a:t>
            </a:r>
            <a:r>
              <a:rPr lang="en-US" dirty="0" err="1"/>
              <a:t>Imm</a:t>
            </a:r>
            <a:endParaRPr lang="en-US" dirty="0"/>
          </a:p>
          <a:p>
            <a:r>
              <a:rPr lang="en-US" dirty="0"/>
              <a:t>Why not remove func7 from R-type also?</a:t>
            </a:r>
          </a:p>
          <a:p>
            <a:r>
              <a:rPr lang="en-US" dirty="0"/>
              <a:t>Fewer R-type instructions supported (currently 10 R-type instructions, so 3 func3 bits insufficient)</a:t>
            </a:r>
          </a:p>
          <a:p>
            <a:r>
              <a:rPr lang="en-US" dirty="0"/>
              <a:t>I-type does not have </a:t>
            </a:r>
            <a:r>
              <a:rPr lang="en-US" dirty="0" err="1"/>
              <a:t>subi</a:t>
            </a:r>
            <a:r>
              <a:rPr lang="en-US" dirty="0"/>
              <a:t> (</a:t>
            </a:r>
            <a:r>
              <a:rPr lang="en-US" dirty="0">
                <a:solidFill>
                  <a:srgbClr val="FFC000"/>
                </a:solidFill>
              </a:rPr>
              <a:t>and jugglery for shifts</a:t>
            </a:r>
            <a:r>
              <a:rPr lang="en-US" dirty="0"/>
              <a:t>)</a:t>
            </a:r>
          </a:p>
          <a:p>
            <a:r>
              <a:rPr lang="en-US" dirty="0"/>
              <a:t>Hierarchical decoding – next class!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AC0AF-5699-446F-9E19-CD8C0BA45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0681F8-FD37-4288-A3A2-817AB1146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45A31F5-594F-4C22-9333-42386EAA1C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217" b="65811"/>
          <a:stretch/>
        </p:blipFill>
        <p:spPr bwMode="auto">
          <a:xfrm>
            <a:off x="131064" y="1446210"/>
            <a:ext cx="8753812" cy="574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0B04911C-EE10-429B-A9A2-8815F86D28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" t="23178" r="-515" b="70932"/>
          <a:stretch/>
        </p:blipFill>
        <p:spPr bwMode="auto">
          <a:xfrm>
            <a:off x="131064" y="2158939"/>
            <a:ext cx="9076944" cy="329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094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3566A-C036-4708-8295-1DE233BFD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excursion into performance metrics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75ECE5-73B0-426E-ADE0-A13B63693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0FE31-CD01-42DB-B0C3-C169B4B9F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D9D01-1391-45E0-A9C5-C04635A43651}" type="slidenum">
              <a:rPr lang="en-US" altLang="en-US" smtClean="0"/>
              <a:pPr>
                <a:defRPr/>
              </a:pPr>
              <a:t>70</a:t>
            </a:fld>
            <a:endParaRPr lang="en-US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2E926E-B133-46F8-B504-A178C68B10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3657600"/>
            <a:ext cx="7772400" cy="2514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do we evaluate what is good and what is bad about a design?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Is a design always good or bad?</a:t>
            </a:r>
          </a:p>
        </p:txBody>
      </p:sp>
    </p:spTree>
    <p:extLst>
      <p:ext uri="{BB962C8B-B14F-4D97-AF65-F5344CB8AC3E}">
        <p14:creationId xmlns:p14="http://schemas.microsoft.com/office/powerpoint/2010/main" val="126981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3A276-5509-4CF6-8AB3-2D691E66D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airplane has the best performance?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E11C065-F9B0-4C16-BE49-86F062833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371600"/>
            <a:ext cx="7924800" cy="512958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CA2E85-7288-48D8-AC4C-5E24BC2CC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4C72C2-F3A5-46D4-88B1-77665ED3F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71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59914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E3156-511E-43AE-A0C9-5CEEB155E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all about speed?</a:t>
            </a:r>
            <a:br>
              <a:rPr lang="en-US" dirty="0"/>
            </a:br>
            <a:r>
              <a:rPr lang="en-US" dirty="0"/>
              <a:t>			and what speed?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9AF31-BF86-4F18-9478-4EB8EE791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Response time</a:t>
            </a:r>
          </a:p>
          <a:p>
            <a:pPr lvl="1"/>
            <a:r>
              <a:rPr lang="en-US" dirty="0"/>
              <a:t>How long does it take for my job to run?</a:t>
            </a:r>
          </a:p>
          <a:p>
            <a:pPr lvl="1"/>
            <a:r>
              <a:rPr lang="en-US" dirty="0"/>
              <a:t>How long does it take to execute my job?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E731D-D08B-4509-9E30-054012270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65A4B5-DFCB-41EE-A75F-EB1603A93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72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71099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D5174-5F0D-479D-8AB8-6B32586FE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71F55AC-F571-47A2-958F-6232EBCDFEE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789740" y="1446216"/>
          <a:ext cx="3564520" cy="5014906"/>
        </p:xfrm>
        <a:graphic>
          <a:graphicData uri="http://schemas.openxmlformats.org/drawingml/2006/table">
            <a:tbl>
              <a:tblPr/>
              <a:tblGrid>
                <a:gridCol w="891130">
                  <a:extLst>
                    <a:ext uri="{9D8B030D-6E8A-4147-A177-3AD203B41FA5}">
                      <a16:colId xmlns:a16="http://schemas.microsoft.com/office/drawing/2014/main" val="904442580"/>
                    </a:ext>
                  </a:extLst>
                </a:gridCol>
                <a:gridCol w="891130">
                  <a:extLst>
                    <a:ext uri="{9D8B030D-6E8A-4147-A177-3AD203B41FA5}">
                      <a16:colId xmlns:a16="http://schemas.microsoft.com/office/drawing/2014/main" val="858582131"/>
                    </a:ext>
                  </a:extLst>
                </a:gridCol>
                <a:gridCol w="891130">
                  <a:extLst>
                    <a:ext uri="{9D8B030D-6E8A-4147-A177-3AD203B41FA5}">
                      <a16:colId xmlns:a16="http://schemas.microsoft.com/office/drawing/2014/main" val="247929225"/>
                    </a:ext>
                  </a:extLst>
                </a:gridCol>
                <a:gridCol w="891130">
                  <a:extLst>
                    <a:ext uri="{9D8B030D-6E8A-4147-A177-3AD203B41FA5}">
                      <a16:colId xmlns:a16="http://schemas.microsoft.com/office/drawing/2014/main" val="923971852"/>
                    </a:ext>
                  </a:extLst>
                </a:gridCol>
              </a:tblGrid>
              <a:tr h="258120">
                <a:tc>
                  <a:txBody>
                    <a:bodyPr/>
                    <a:lstStyle/>
                    <a:p>
                      <a:r>
                        <a:rPr lang="en-US" sz="700" b="1"/>
                        <a:t>Instruction</a:t>
                      </a:r>
                      <a:endParaRPr lang="en-US" sz="700"/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/>
                        <a:t>Semantics</a:t>
                      </a:r>
                      <a:endParaRPr lang="en-US" sz="700"/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/>
                        <a:t>Addable?</a:t>
                      </a:r>
                      <a:endParaRPr lang="en-US" sz="700"/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/>
                        <a:t>Reason / Constraint Hit</a:t>
                      </a:r>
                      <a:endParaRPr lang="en-US" sz="700"/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5819432"/>
                  </a:ext>
                </a:extLst>
              </a:tr>
              <a:tr h="368744">
                <a:tc>
                  <a:txBody>
                    <a:bodyPr/>
                    <a:lstStyle/>
                    <a:p>
                      <a:r>
                        <a:rPr lang="en-US" sz="700"/>
                        <a:t>mv rd, rs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rd ← rs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✅ Yes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Maps to ALU add with zero; pure control alias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772692"/>
                  </a:ext>
                </a:extLst>
              </a:tr>
              <a:tr h="368744">
                <a:tc>
                  <a:txBody>
                    <a:bodyPr/>
                    <a:lstStyle/>
                    <a:p>
                      <a:r>
                        <a:rPr lang="en-US" sz="700"/>
                        <a:t>li rd, imm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rd ← imm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✅ Yes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ALU computes 0 + imm; no new hardware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5763515"/>
                  </a:ext>
                </a:extLst>
              </a:tr>
              <a:tr h="258120">
                <a:tc>
                  <a:txBody>
                    <a:bodyPr/>
                    <a:lstStyle/>
                    <a:p>
                      <a:r>
                        <a:rPr lang="en-US" sz="700"/>
                        <a:t>inc rd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rd ← rd + 1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✅ Yes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ALU add with immediate +1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764257"/>
                  </a:ext>
                </a:extLst>
              </a:tr>
              <a:tr h="258120">
                <a:tc>
                  <a:txBody>
                    <a:bodyPr/>
                    <a:lstStyle/>
                    <a:p>
                      <a:r>
                        <a:rPr lang="en-US" sz="700"/>
                        <a:t>dec rd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rd ← rd − 1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✅ Yes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ALU sub with immediate 1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7496046"/>
                  </a:ext>
                </a:extLst>
              </a:tr>
              <a:tr h="147497">
                <a:tc>
                  <a:txBody>
                    <a:bodyPr/>
                    <a:lstStyle/>
                    <a:p>
                      <a:r>
                        <a:rPr lang="en-US" sz="700"/>
                        <a:t>neg rd, rs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rd ← −rs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✅ Yes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ALU subtract: 0 − rs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5969087"/>
                  </a:ext>
                </a:extLst>
              </a:tr>
              <a:tr h="258120">
                <a:tc>
                  <a:txBody>
                    <a:bodyPr/>
                    <a:lstStyle/>
                    <a:p>
                      <a:r>
                        <a:rPr lang="en-US" sz="700"/>
                        <a:t>getpc rd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rd ← PC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✅ Yes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ALU passes PC through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1098803"/>
                  </a:ext>
                </a:extLst>
              </a:tr>
              <a:tr h="368744">
                <a:tc>
                  <a:txBody>
                    <a:bodyPr/>
                    <a:lstStyle/>
                    <a:p>
                      <a:r>
                        <a:rPr lang="en-US" sz="700"/>
                        <a:t>seqz rd, rs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rd ← (rs == 0 ? 1 : 0)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✅ Yes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Uses existing compare result routed to ALU output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537643"/>
                  </a:ext>
                </a:extLst>
              </a:tr>
              <a:tr h="147497">
                <a:tc>
                  <a:txBody>
                    <a:bodyPr/>
                    <a:lstStyle/>
                    <a:p>
                      <a:r>
                        <a:rPr lang="en-US" sz="700"/>
                        <a:t>abs rd, rs </a:t>
                      </a:r>
                      <a:r>
                        <a:rPr lang="en-US" sz="700" i="1"/>
                        <a:t>(relaxed)</a:t>
                      </a:r>
                      <a:endParaRPr lang="en-US" sz="700"/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`rd ←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rs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`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1016454"/>
                  </a:ext>
                </a:extLst>
              </a:tr>
              <a:tr h="258120">
                <a:tc>
                  <a:txBody>
                    <a:bodyPr/>
                    <a:lstStyle/>
                    <a:p>
                      <a:r>
                        <a:rPr lang="en-US" sz="700"/>
                        <a:t>lwpi rd, 0(rs1)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rd ← Mem[rs1]; rs1 ← rs1 + 4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❌ No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Two architectural writes in one cycle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5215243"/>
                  </a:ext>
                </a:extLst>
              </a:tr>
              <a:tr h="258120">
                <a:tc>
                  <a:txBody>
                    <a:bodyPr/>
                    <a:lstStyle/>
                    <a:p>
                      <a:r>
                        <a:rPr lang="en-US" sz="700"/>
                        <a:t>lwup rd, imm(rs1)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rd ← Mem[rs1+imm]; rs1 ← rs1+imm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❌ No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Two ALU uses + two writes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5399426"/>
                  </a:ext>
                </a:extLst>
              </a:tr>
              <a:tr h="258120">
                <a:tc>
                  <a:txBody>
                    <a:bodyPr/>
                    <a:lstStyle/>
                    <a:p>
                      <a:r>
                        <a:rPr lang="en-US" sz="700"/>
                        <a:t>swap rs1, rs2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rs1 ↔ rs2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❌ No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Requires two register writes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124169"/>
                  </a:ext>
                </a:extLst>
              </a:tr>
              <a:tr h="258120">
                <a:tc>
                  <a:txBody>
                    <a:bodyPr/>
                    <a:lstStyle/>
                    <a:p>
                      <a:r>
                        <a:rPr lang="en-US" sz="700"/>
                        <a:t>mul rd, rs1, rs2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rd ← rs1 × rs2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❌ No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ALU lacks multiplier hardware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5050598"/>
                  </a:ext>
                </a:extLst>
              </a:tr>
              <a:tr h="258120">
                <a:tc>
                  <a:txBody>
                    <a:bodyPr/>
                    <a:lstStyle/>
                    <a:p>
                      <a:r>
                        <a:rPr lang="en-US" sz="700"/>
                        <a:t>div rd, rs1, rs2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rd ← rs1 ÷ rs2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❌ No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ALU lacks divider hardware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2624383"/>
                  </a:ext>
                </a:extLst>
              </a:tr>
              <a:tr h="258120">
                <a:tc>
                  <a:txBody>
                    <a:bodyPr/>
                    <a:lstStyle/>
                    <a:p>
                      <a:r>
                        <a:rPr lang="en-US" sz="700"/>
                        <a:t>popcnt rd, rs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rd ← number of 1s in rs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❌ No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Requires reduction logic not present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347755"/>
                  </a:ext>
                </a:extLst>
              </a:tr>
              <a:tr h="258120">
                <a:tc>
                  <a:txBody>
                    <a:bodyPr/>
                    <a:lstStyle/>
                    <a:p>
                      <a:r>
                        <a:rPr lang="en-US" sz="700"/>
                        <a:t>cmovz rd, rs1, rs2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if rs2==0 then rd←rs1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❌ No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Needs conditional writeback gating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561432"/>
                  </a:ext>
                </a:extLst>
              </a:tr>
              <a:tr h="258120">
                <a:tc>
                  <a:txBody>
                    <a:bodyPr/>
                    <a:lstStyle/>
                    <a:p>
                      <a:r>
                        <a:rPr lang="en-US" sz="700"/>
                        <a:t>skipz rs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if rs==0, PC ← PC+8 else PC+4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❌ No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PC update options insufficient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9355467"/>
                  </a:ext>
                </a:extLst>
              </a:tr>
              <a:tr h="258120">
                <a:tc>
                  <a:txBody>
                    <a:bodyPr/>
                    <a:lstStyle/>
                    <a:p>
                      <a:r>
                        <a:rPr lang="en-US" sz="700"/>
                        <a:t>movm (rs1),(rs2)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Mem[rs2] ← Mem[rs1]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❌ No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Requires two memory accesses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039471"/>
                  </a:ext>
                </a:extLst>
              </a:tr>
              <a:tr h="258120">
                <a:tc>
                  <a:txBody>
                    <a:bodyPr/>
                    <a:lstStyle/>
                    <a:p>
                      <a:r>
                        <a:rPr lang="en-US" sz="700"/>
                        <a:t>swp rs, imm(rd)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Mem[rd+imm]←rs; rd←rd+imm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❌ No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One ALU, one writeback only</a:t>
                      </a:r>
                    </a:p>
                  </a:txBody>
                  <a:tcPr marL="36874" marR="36874" marT="18437" marB="18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2653363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3E95D-B959-4B11-BFC8-463FE3A51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CA7BE3-75BE-4017-9376-B1984BD13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73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2891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A966B-3027-496E-A874-5715A1197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S-format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E8F30-3C40-49A3-B1EC-35224FCC7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E9FE2E-B71B-4B7A-9EA5-3658E6EC3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6E2C86BB-F555-440B-957C-89020C61D8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13" b="73969"/>
          <a:stretch/>
        </p:blipFill>
        <p:spPr bwMode="auto">
          <a:xfrm>
            <a:off x="-36576" y="1016030"/>
            <a:ext cx="9144000" cy="777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FB8E49C5-CA30-471D-9AEA-6CF8F4598F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" t="45812" r="-400" b="47496"/>
          <a:stretch/>
        </p:blipFill>
        <p:spPr bwMode="auto">
          <a:xfrm>
            <a:off x="-1" y="1542826"/>
            <a:ext cx="9144000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1CDC1CF-D8FB-4C91-928E-E96B683A8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7786"/>
          <a:stretch/>
        </p:blipFill>
        <p:spPr>
          <a:xfrm>
            <a:off x="267576" y="2066036"/>
            <a:ext cx="8535696" cy="113202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0FB649-B672-44ED-BAAC-B9B1C6238FC4}"/>
              </a:ext>
            </a:extLst>
          </p:cNvPr>
          <p:cNvSpPr txBox="1">
            <a:spLocks/>
          </p:cNvSpPr>
          <p:nvPr/>
        </p:nvSpPr>
        <p:spPr bwMode="auto">
          <a:xfrm>
            <a:off x="152400" y="3429000"/>
            <a:ext cx="8839200" cy="3032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More quirks!</a:t>
            </a:r>
          </a:p>
          <a:p>
            <a:r>
              <a:rPr lang="en-US" dirty="0"/>
              <a:t>Why is </a:t>
            </a:r>
            <a:r>
              <a:rPr lang="en-US" dirty="0" err="1"/>
              <a:t>imm</a:t>
            </a:r>
            <a:r>
              <a:rPr lang="en-US" dirty="0"/>
              <a:t> split?</a:t>
            </a:r>
          </a:p>
          <a:p>
            <a:r>
              <a:rPr lang="en-US" dirty="0"/>
              <a:t>Prefer rs1, rs2, </a:t>
            </a:r>
            <a:r>
              <a:rPr lang="en-US" dirty="0" err="1"/>
              <a:t>rd</a:t>
            </a:r>
            <a:r>
              <a:rPr lang="en-US" dirty="0"/>
              <a:t> (whenever required) in the fixed locations – simplifies decoding circuit</a:t>
            </a:r>
          </a:p>
        </p:txBody>
      </p:sp>
    </p:spTree>
    <p:extLst>
      <p:ext uri="{BB962C8B-B14F-4D97-AF65-F5344CB8AC3E}">
        <p14:creationId xmlns:p14="http://schemas.microsoft.com/office/powerpoint/2010/main" val="176303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8AE62-8879-4367-AA6C-5EC0289CE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picture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D0724A1-09FF-47B3-87F9-37F3A3D68B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2993498"/>
              </p:ext>
            </p:extLst>
          </p:nvPr>
        </p:nvGraphicFramePr>
        <p:xfrm>
          <a:off x="304800" y="1067218"/>
          <a:ext cx="8458200" cy="5714582"/>
        </p:xfrm>
        <a:graphic>
          <a:graphicData uri="http://schemas.openxmlformats.org/drawingml/2006/table">
            <a:tbl>
              <a:tblPr/>
              <a:tblGrid>
                <a:gridCol w="1409700">
                  <a:extLst>
                    <a:ext uri="{9D8B030D-6E8A-4147-A177-3AD203B41FA5}">
                      <a16:colId xmlns:a16="http://schemas.microsoft.com/office/drawing/2014/main" val="3224884320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3015010748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2198131326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2415265526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3274127471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1150862817"/>
                    </a:ext>
                  </a:extLst>
                </a:gridCol>
              </a:tblGrid>
              <a:tr h="275754">
                <a:tc>
                  <a:txBody>
                    <a:bodyPr/>
                    <a:lstStyle/>
                    <a:p>
                      <a:r>
                        <a:rPr lang="en-US" sz="1300" b="1"/>
                        <a:t>Opcode (binary)</a:t>
                      </a:r>
                      <a:endParaRPr lang="en-US" sz="1300"/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/>
                        <a:t>Opcode (hex)</a:t>
                      </a:r>
                      <a:endParaRPr lang="en-US" sz="1300"/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/>
                        <a:t>Instruction Class</a:t>
                      </a:r>
                      <a:endParaRPr lang="en-US" sz="1300"/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/>
                        <a:t>Format(s)</a:t>
                      </a:r>
                      <a:endParaRPr lang="en-US" sz="1300"/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/>
                        <a:t>Role of funct3</a:t>
                      </a:r>
                      <a:endParaRPr lang="en-US" sz="1300"/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/>
                        <a:t>Role of funct7</a:t>
                      </a:r>
                      <a:endParaRPr lang="en-US" sz="1300"/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8668729"/>
                  </a:ext>
                </a:extLst>
              </a:tr>
              <a:tr h="915699">
                <a:tc>
                  <a:txBody>
                    <a:bodyPr/>
                    <a:lstStyle/>
                    <a:p>
                      <a:r>
                        <a:rPr lang="en-US" sz="1300"/>
                        <a:t>0110011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0x33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Integer register–register ALU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R-type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Selects ALU operation group (ADD/SUB, AND/OR, shifts, SLT)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Distinguishes operations sharing same funct3 (e.g., ADD vs SUB, SRL vs SRA)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540272"/>
                  </a:ext>
                </a:extLst>
              </a:tr>
              <a:tr h="748474">
                <a:tc>
                  <a:txBody>
                    <a:bodyPr/>
                    <a:lstStyle/>
                    <a:p>
                      <a:r>
                        <a:rPr lang="en-US" sz="1300"/>
                        <a:t>0010011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0x13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Integer register–immediate ALU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I-type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Selects immediate ALU operation (ADDI, ANDI, ORI, shifts)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Used only for shift immediates (slli, srli, srai)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6483226"/>
                  </a:ext>
                </a:extLst>
              </a:tr>
              <a:tr h="393933">
                <a:tc>
                  <a:txBody>
                    <a:bodyPr/>
                    <a:lstStyle/>
                    <a:p>
                      <a:r>
                        <a:rPr lang="en-US" sz="1300" dirty="0"/>
                        <a:t>0000011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0x03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Loads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I-type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Selects load width (lb, lh, lw, etc.)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Not used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90152"/>
                  </a:ext>
                </a:extLst>
              </a:tr>
              <a:tr h="393933">
                <a:tc>
                  <a:txBody>
                    <a:bodyPr/>
                    <a:lstStyle/>
                    <a:p>
                      <a:r>
                        <a:rPr lang="en-US" sz="1300"/>
                        <a:t>0100011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0x23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Stores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S-type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Selects store width (sb, sh, sw)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Not used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2716223"/>
                  </a:ext>
                </a:extLst>
              </a:tr>
              <a:tr h="630293">
                <a:tc>
                  <a:txBody>
                    <a:bodyPr/>
                    <a:lstStyle/>
                    <a:p>
                      <a:r>
                        <a:rPr lang="en-US" sz="1300"/>
                        <a:t>1100011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0x63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Conditional branches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B-type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300"/>
                        <a:t>Selects comparison type (beq, bne, blt, bge, etc.)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Not used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377793"/>
                  </a:ext>
                </a:extLst>
              </a:tr>
              <a:tr h="214655">
                <a:tc>
                  <a:txBody>
                    <a:bodyPr/>
                    <a:lstStyle/>
                    <a:p>
                      <a:r>
                        <a:rPr lang="en-US" sz="1300"/>
                        <a:t>1101111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0x6F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Jump and link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J-type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Not used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Not used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0344617"/>
                  </a:ext>
                </a:extLst>
              </a:tr>
              <a:tr h="389916">
                <a:tc>
                  <a:txBody>
                    <a:bodyPr/>
                    <a:lstStyle/>
                    <a:p>
                      <a:r>
                        <a:rPr lang="en-US" sz="1300"/>
                        <a:t>1100111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0x67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Jump and link register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I-type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Fixed (000)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Not used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3849821"/>
                  </a:ext>
                </a:extLst>
              </a:tr>
              <a:tr h="389916">
                <a:tc>
                  <a:txBody>
                    <a:bodyPr/>
                    <a:lstStyle/>
                    <a:p>
                      <a:r>
                        <a:rPr lang="en-US" sz="1300"/>
                        <a:t>0110111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0x37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Load upper immediate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U-type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Not used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Not used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7450084"/>
                  </a:ext>
                </a:extLst>
              </a:tr>
              <a:tr h="393933">
                <a:tc>
                  <a:txBody>
                    <a:bodyPr/>
                    <a:lstStyle/>
                    <a:p>
                      <a:r>
                        <a:rPr lang="en-US" sz="1300"/>
                        <a:t>0010111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0x17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Add upper immediate to PC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U-type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Not used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Not used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630554"/>
                  </a:ext>
                </a:extLst>
              </a:tr>
              <a:tr h="512114">
                <a:tc>
                  <a:txBody>
                    <a:bodyPr/>
                    <a:lstStyle/>
                    <a:p>
                      <a:r>
                        <a:rPr lang="en-US" sz="1300"/>
                        <a:t>1110011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0x73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System / CSR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I-type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Selects CSR operation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Further refines system behavior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7305798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51A88-544B-4210-8DEC-30A59C6AD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D406DE-DFEA-4728-A039-7BFFD30AF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52693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2.6|9.8|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0.8|0.7|0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pptA48A.tmp</Template>
  <TotalTime>13875</TotalTime>
  <Words>4015</Words>
  <Application>Microsoft Office PowerPoint</Application>
  <PresentationFormat>On-screen Show (4:3)</PresentationFormat>
  <Paragraphs>784</Paragraphs>
  <Slides>73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7" baseType="lpstr">
      <vt:lpstr>Arial</vt:lpstr>
      <vt:lpstr>Calibri</vt:lpstr>
      <vt:lpstr>Google Sans</vt:lpstr>
      <vt:lpstr>Office Theme</vt:lpstr>
      <vt:lpstr>Computer Architecture</vt:lpstr>
      <vt:lpstr>Instructions as seen by hardware</vt:lpstr>
      <vt:lpstr>The 6 basic RV32I instruction formats – R, I, S, B, U, J</vt:lpstr>
      <vt:lpstr>General structure of instructions</vt:lpstr>
      <vt:lpstr>R-format instructions</vt:lpstr>
      <vt:lpstr>I-format instructions</vt:lpstr>
      <vt:lpstr>Notice any quirks?</vt:lpstr>
      <vt:lpstr>S-format instructions</vt:lpstr>
      <vt:lpstr>Full picture</vt:lpstr>
      <vt:lpstr>Review questions</vt:lpstr>
      <vt:lpstr>Microarchitecture – datapath</vt:lpstr>
      <vt:lpstr>How is an instruction executed?</vt:lpstr>
      <vt:lpstr>The stages of instruction execution – Instruction Fetch (IF)</vt:lpstr>
      <vt:lpstr>The stages of instruction execution – Decode and Operand Fetch (OF)</vt:lpstr>
      <vt:lpstr>The stages of instruction execution – Execute (EX)</vt:lpstr>
      <vt:lpstr>The stages of instruction execution – Memory Access (MA)</vt:lpstr>
      <vt:lpstr>Data and control path</vt:lpstr>
      <vt:lpstr>The final product – virtual</vt:lpstr>
      <vt:lpstr>The final product – physical!</vt:lpstr>
      <vt:lpstr>Components of the datapath</vt:lpstr>
      <vt:lpstr>What hardware blocks does an instruction use?</vt:lpstr>
      <vt:lpstr>The RV32I Register File</vt:lpstr>
      <vt:lpstr>Immediate generator</vt:lpstr>
      <vt:lpstr>The ALU</vt:lpstr>
      <vt:lpstr>Program counter</vt:lpstr>
      <vt:lpstr>Instruction and data memory</vt:lpstr>
      <vt:lpstr>Control – one circuit to rule them all</vt:lpstr>
      <vt:lpstr>Instruction decode and control</vt:lpstr>
      <vt:lpstr>Instruction Fetch (IF) has fetched 32 bits of an instruction</vt:lpstr>
      <vt:lpstr>Control- and data- relevant bits</vt:lpstr>
      <vt:lpstr>What all does Control control?</vt:lpstr>
      <vt:lpstr>Bit slicing – extracting instruction fields</vt:lpstr>
      <vt:lpstr>Hierarchical decoding of control bits</vt:lpstr>
      <vt:lpstr>Instruction class based control</vt:lpstr>
      <vt:lpstr>ALU Control</vt:lpstr>
      <vt:lpstr>ALU Control</vt:lpstr>
      <vt:lpstr>Decode Walkthrough: add x5, x3, x4</vt:lpstr>
      <vt:lpstr>Decode Walkthrough: lw x5, 8(x10)</vt:lpstr>
      <vt:lpstr>Building a datapath for R-type instructions</vt:lpstr>
      <vt:lpstr>Implementing R-type instructions</vt:lpstr>
      <vt:lpstr>Adding I-type arithmetic instructions to the datapath</vt:lpstr>
      <vt:lpstr>Adding I-type load instructions to the datapath</vt:lpstr>
      <vt:lpstr>Adding S-type (store) instructions to the datapath</vt:lpstr>
      <vt:lpstr>What kinds of instructions are still remaining?</vt:lpstr>
      <vt:lpstr>Implementing branches</vt:lpstr>
      <vt:lpstr>Implementing jumps</vt:lpstr>
      <vt:lpstr>The entire RISC-V RV32l datapath</vt:lpstr>
      <vt:lpstr>The control logic</vt:lpstr>
      <vt:lpstr>The control truth table</vt:lpstr>
      <vt:lpstr>Implementing control logic</vt:lpstr>
      <vt:lpstr>ROM based controller</vt:lpstr>
      <vt:lpstr>ROM based controller</vt:lpstr>
      <vt:lpstr>PowerPoint Presentation</vt:lpstr>
      <vt:lpstr>How does information flow through the data path?</vt:lpstr>
      <vt:lpstr>How long does it take to process one full instruction?</vt:lpstr>
      <vt:lpstr>Instruction execution time: R-type</vt:lpstr>
      <vt:lpstr>Instruction execution time: I-type arithmetic</vt:lpstr>
      <vt:lpstr>Instruction execution time: I-type load</vt:lpstr>
      <vt:lpstr>Instruction execution time: Store</vt:lpstr>
      <vt:lpstr>Instruction execution time: Branch</vt:lpstr>
      <vt:lpstr>Single-cycle processor – performance metrics</vt:lpstr>
      <vt:lpstr>The shortcomings of a single cycle CPU</vt:lpstr>
      <vt:lpstr>Purpose of labs</vt:lpstr>
      <vt:lpstr>Hierarchy of reasons to make an honest attempt</vt:lpstr>
      <vt:lpstr>Long monolithic datapath – the root problem with single cycle CPU</vt:lpstr>
      <vt:lpstr>PowerPoint Presentation</vt:lpstr>
      <vt:lpstr>PowerPoint Presentation</vt:lpstr>
      <vt:lpstr>PowerPoint Presentation</vt:lpstr>
      <vt:lpstr>PowerPoint Presentation</vt:lpstr>
      <vt:lpstr>A excursion into performance metrics</vt:lpstr>
      <vt:lpstr>Which airplane has the best performance?</vt:lpstr>
      <vt:lpstr>Is it all about speed?    and what speed?</vt:lpstr>
      <vt:lpstr>PowerPoint Presentation</vt:lpstr>
    </vt:vector>
  </TitlesOfParts>
  <Company>bits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Time Systems</dc:title>
  <dc:creator>a</dc:creator>
  <cp:lastModifiedBy>Saurabh Gandhi</cp:lastModifiedBy>
  <cp:revision>694</cp:revision>
  <dcterms:created xsi:type="dcterms:W3CDTF">2010-01-15T20:22:21Z</dcterms:created>
  <dcterms:modified xsi:type="dcterms:W3CDTF">2026-02-09T09:24:36Z</dcterms:modified>
</cp:coreProperties>
</file>